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90977-3019-4058-81B0-99CF769A6F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A07718-A6D5-4214-839F-806C87B6B9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CFEC64-8A38-4C44-99D7-E89BFA4CBB19}"/>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5" name="Footer Placeholder 4">
            <a:extLst>
              <a:ext uri="{FF2B5EF4-FFF2-40B4-BE49-F238E27FC236}">
                <a16:creationId xmlns:a16="http://schemas.microsoft.com/office/drawing/2014/main" id="{BA749391-A36E-4E7F-8CEA-60D905303F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86C7F-DD36-411E-AAA4-71E67814C659}"/>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658341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F22DF-952A-4127-B571-F4041B531A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CD9FC9-B539-4FEB-840F-F3F699A854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BBB27-D653-461F-B3CF-AACD1BDA6713}"/>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5" name="Footer Placeholder 4">
            <a:extLst>
              <a:ext uri="{FF2B5EF4-FFF2-40B4-BE49-F238E27FC236}">
                <a16:creationId xmlns:a16="http://schemas.microsoft.com/office/drawing/2014/main" id="{9B4AADF1-4A19-4272-9D6A-3B9E24CE8A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85773-9821-4F89-B89E-4623701CE4EA}"/>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3741675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1DF7DA-D18A-48EB-A289-7C93D8F177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4DAEF2-825A-43D3-9790-9C5F6608A65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533C8C-3CB7-4495-9DD1-21309FB0A696}"/>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5" name="Footer Placeholder 4">
            <a:extLst>
              <a:ext uri="{FF2B5EF4-FFF2-40B4-BE49-F238E27FC236}">
                <a16:creationId xmlns:a16="http://schemas.microsoft.com/office/drawing/2014/main" id="{1A3C9DB7-FB9F-435C-AC55-C0453217A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9FAA8-285D-4634-BBF1-DED0EF4F15FB}"/>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3291966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4FE8D-6827-4219-A8F5-2DAA70AE8D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9A504F-30F8-4D42-8B4A-D8E1DD9FDA9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935D4-BC29-457F-A184-63EC711CE646}"/>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5" name="Footer Placeholder 4">
            <a:extLst>
              <a:ext uri="{FF2B5EF4-FFF2-40B4-BE49-F238E27FC236}">
                <a16:creationId xmlns:a16="http://schemas.microsoft.com/office/drawing/2014/main" id="{1DFA515C-B239-4E03-83A0-FEB464CF3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91ACCC-D706-4CBC-B066-D4D995CF6B93}"/>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300437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92F60-C129-45DA-AE83-7B0157034A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225B0B-3197-4C0D-8A8D-3037B45DE6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A829F6-F893-460B-BABF-7207884FC21A}"/>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5" name="Footer Placeholder 4">
            <a:extLst>
              <a:ext uri="{FF2B5EF4-FFF2-40B4-BE49-F238E27FC236}">
                <a16:creationId xmlns:a16="http://schemas.microsoft.com/office/drawing/2014/main" id="{C7C4B4F5-A145-42AE-9965-D32539D9FB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3CF18-7DF7-440D-9256-B0CF988C62C0}"/>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347302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F4E08-514D-4268-B26F-8A4FC9583B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AE48B1-5846-4089-A609-73C2E710D4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B3906C-AB3A-4526-AFDB-726EDBF3B74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7D3DD6-F55F-4EF2-BBC7-05BE5D1C3311}"/>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6" name="Footer Placeholder 5">
            <a:extLst>
              <a:ext uri="{FF2B5EF4-FFF2-40B4-BE49-F238E27FC236}">
                <a16:creationId xmlns:a16="http://schemas.microsoft.com/office/drawing/2014/main" id="{E5E053FA-D43B-47B5-BAF3-EFEA46A960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E4ABDE-18FB-4CB6-8FEB-B522C1160931}"/>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3643361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FBB96-7E19-4009-9DA7-B7E1F04821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67DB3D-BE35-470B-A44C-2080F62ED6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0B6E4A-5E23-426C-A8D8-58FE81A609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809400-1944-43D2-87E0-8B317AD2CD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8B07EA-1F78-4962-A097-52849FE122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5B456C-4A1C-4002-B626-0F522F50872F}"/>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8" name="Footer Placeholder 7">
            <a:extLst>
              <a:ext uri="{FF2B5EF4-FFF2-40B4-BE49-F238E27FC236}">
                <a16:creationId xmlns:a16="http://schemas.microsoft.com/office/drawing/2014/main" id="{EB28C67B-6963-44B6-A7E5-708C7807C2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6E4FA0-12B1-4F4B-8BC5-A6CE9F1BF44E}"/>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2080475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73C3-2902-4C93-BEDC-ED8D7C93F1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E897BD-000B-4A6B-BEE5-35839CFFA36E}"/>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4" name="Footer Placeholder 3">
            <a:extLst>
              <a:ext uri="{FF2B5EF4-FFF2-40B4-BE49-F238E27FC236}">
                <a16:creationId xmlns:a16="http://schemas.microsoft.com/office/drawing/2014/main" id="{55050597-85ED-4B92-9B2C-138E230E60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23378C-DDA8-406C-99DE-7EF828C4AE0D}"/>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223256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DB661-3C5C-46C1-8EBD-95C5916CD336}"/>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3" name="Footer Placeholder 2">
            <a:extLst>
              <a:ext uri="{FF2B5EF4-FFF2-40B4-BE49-F238E27FC236}">
                <a16:creationId xmlns:a16="http://schemas.microsoft.com/office/drawing/2014/main" id="{639F1A66-5C8F-4158-B8CF-AF230CE0F1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C30FE4-521B-40F5-B035-AF040AB5322D}"/>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134772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1A783-D052-4EB2-86E3-7842DDBB4F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6A8A12-1781-4078-A544-03B1B393B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DFB960-27D7-4AEA-860F-C23D352AF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46F95A-CA70-4B13-8FB8-7B5EDD91D4E4}"/>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6" name="Footer Placeholder 5">
            <a:extLst>
              <a:ext uri="{FF2B5EF4-FFF2-40B4-BE49-F238E27FC236}">
                <a16:creationId xmlns:a16="http://schemas.microsoft.com/office/drawing/2014/main" id="{8D8CBD83-2D5C-4A87-B237-CC0E30F58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C92F05-6435-44C0-868E-DF5A70648C71}"/>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121187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E4F0B-E758-45D9-9D0D-A88F9E5846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0BF1A3-C054-4432-92BE-2EB789538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A71849-9540-4AB3-90E8-EEC55877AA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5FCC2A-60C6-4251-95CA-1B008EE04682}"/>
              </a:ext>
            </a:extLst>
          </p:cNvPr>
          <p:cNvSpPr>
            <a:spLocks noGrp="1"/>
          </p:cNvSpPr>
          <p:nvPr>
            <p:ph type="dt" sz="half" idx="10"/>
          </p:nvPr>
        </p:nvSpPr>
        <p:spPr/>
        <p:txBody>
          <a:bodyPr/>
          <a:lstStyle/>
          <a:p>
            <a:fld id="{A331A366-B7F1-4802-A5EE-3A973D1BFA23}" type="datetimeFigureOut">
              <a:rPr lang="en-US" smtClean="0"/>
              <a:t>3/17/2020</a:t>
            </a:fld>
            <a:endParaRPr lang="en-US"/>
          </a:p>
        </p:txBody>
      </p:sp>
      <p:sp>
        <p:nvSpPr>
          <p:cNvPr id="6" name="Footer Placeholder 5">
            <a:extLst>
              <a:ext uri="{FF2B5EF4-FFF2-40B4-BE49-F238E27FC236}">
                <a16:creationId xmlns:a16="http://schemas.microsoft.com/office/drawing/2014/main" id="{26CFEC69-197D-4BD4-8125-1574321CF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61BE28-E31B-4D2A-BEFF-23B6B7A560B5}"/>
              </a:ext>
            </a:extLst>
          </p:cNvPr>
          <p:cNvSpPr>
            <a:spLocks noGrp="1"/>
          </p:cNvSpPr>
          <p:nvPr>
            <p:ph type="sldNum" sz="quarter" idx="12"/>
          </p:nvPr>
        </p:nvSpPr>
        <p:spPr/>
        <p:txBody>
          <a:bodyPr/>
          <a:lstStyle/>
          <a:p>
            <a:fld id="{74EFB27B-34EF-431F-AAAC-DC3D93559F33}" type="slidenum">
              <a:rPr lang="en-US" smtClean="0"/>
              <a:t>‹#›</a:t>
            </a:fld>
            <a:endParaRPr lang="en-US"/>
          </a:p>
        </p:txBody>
      </p:sp>
    </p:spTree>
    <p:extLst>
      <p:ext uri="{BB962C8B-B14F-4D97-AF65-F5344CB8AC3E}">
        <p14:creationId xmlns:p14="http://schemas.microsoft.com/office/powerpoint/2010/main" val="263453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2333E0-3F2B-419D-99A9-F1B274422C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3D434B-BD60-42A8-8146-78F8C305F7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3DD3C-7E1E-4229-BFDE-C4D572480F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1A366-B7F1-4802-A5EE-3A973D1BFA23}" type="datetimeFigureOut">
              <a:rPr lang="en-US" smtClean="0"/>
              <a:t>3/17/2020</a:t>
            </a:fld>
            <a:endParaRPr lang="en-US"/>
          </a:p>
        </p:txBody>
      </p:sp>
      <p:sp>
        <p:nvSpPr>
          <p:cNvPr id="5" name="Footer Placeholder 4">
            <a:extLst>
              <a:ext uri="{FF2B5EF4-FFF2-40B4-BE49-F238E27FC236}">
                <a16:creationId xmlns:a16="http://schemas.microsoft.com/office/drawing/2014/main" id="{6F651E04-9613-4FF5-92C3-5568AE36C3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346E47-4475-4AF4-8477-2F3F92EF02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FB27B-34EF-431F-AAAC-DC3D93559F33}" type="slidenum">
              <a:rPr lang="en-US" smtClean="0"/>
              <a:t>‹#›</a:t>
            </a:fld>
            <a:endParaRPr lang="en-US"/>
          </a:p>
        </p:txBody>
      </p:sp>
    </p:spTree>
    <p:extLst>
      <p:ext uri="{BB962C8B-B14F-4D97-AF65-F5344CB8AC3E}">
        <p14:creationId xmlns:p14="http://schemas.microsoft.com/office/powerpoint/2010/main" val="1502766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hyperlink" Target="mailto:rm5g@andrew.cmu.edu"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292531-8AD0-4B77-A9F6-D8870FF1B951}"/>
              </a:ext>
            </a:extLst>
          </p:cNvPr>
          <p:cNvSpPr/>
          <p:nvPr/>
        </p:nvSpPr>
        <p:spPr>
          <a:xfrm>
            <a:off x="185530" y="212035"/>
            <a:ext cx="11820940" cy="649356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530E02F-88ED-4A4B-8839-773162D7AC9F}"/>
              </a:ext>
            </a:extLst>
          </p:cNvPr>
          <p:cNvSpPr/>
          <p:nvPr/>
        </p:nvSpPr>
        <p:spPr>
          <a:xfrm>
            <a:off x="3544956" y="543339"/>
            <a:ext cx="5294244" cy="74212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Polymeric LED</a:t>
            </a:r>
          </a:p>
          <a:p>
            <a:pPr algn="ctr"/>
            <a:r>
              <a:rPr lang="en-US" sz="2400" b="1" dirty="0">
                <a:solidFill>
                  <a:schemeClr val="tx1"/>
                </a:solidFill>
              </a:rPr>
              <a:t>Part  Two- Synthesis Route</a:t>
            </a:r>
          </a:p>
        </p:txBody>
      </p:sp>
      <p:pic>
        <p:nvPicPr>
          <p:cNvPr id="3" name="Picture 2">
            <a:extLst>
              <a:ext uri="{FF2B5EF4-FFF2-40B4-BE49-F238E27FC236}">
                <a16:creationId xmlns:a16="http://schemas.microsoft.com/office/drawing/2014/main" id="{02E47BF2-988D-49BE-9215-541FAEB91B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965" y="1437861"/>
            <a:ext cx="10522225" cy="4986130"/>
          </a:xfrm>
          <a:prstGeom prst="rect">
            <a:avLst/>
          </a:prstGeom>
        </p:spPr>
      </p:pic>
      <p:sp>
        <p:nvSpPr>
          <p:cNvPr id="6" name="Rectangle 5">
            <a:extLst>
              <a:ext uri="{FF2B5EF4-FFF2-40B4-BE49-F238E27FC236}">
                <a16:creationId xmlns:a16="http://schemas.microsoft.com/office/drawing/2014/main" id="{2DF27898-3899-4734-AF89-8A7B27C581E1}"/>
              </a:ext>
            </a:extLst>
          </p:cNvPr>
          <p:cNvSpPr/>
          <p:nvPr/>
        </p:nvSpPr>
        <p:spPr>
          <a:xfrm>
            <a:off x="5155096" y="1504121"/>
            <a:ext cx="1656522" cy="39756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Ca, Mg or Al – Metal Cathode</a:t>
            </a:r>
          </a:p>
        </p:txBody>
      </p:sp>
      <p:sp>
        <p:nvSpPr>
          <p:cNvPr id="7" name="Rectangle 6">
            <a:extLst>
              <a:ext uri="{FF2B5EF4-FFF2-40B4-BE49-F238E27FC236}">
                <a16:creationId xmlns:a16="http://schemas.microsoft.com/office/drawing/2014/main" id="{617282D7-27A3-4606-88F6-87F5C307D1F8}"/>
              </a:ext>
            </a:extLst>
          </p:cNvPr>
          <p:cNvSpPr/>
          <p:nvPr/>
        </p:nvSpPr>
        <p:spPr>
          <a:xfrm>
            <a:off x="9090992" y="4876800"/>
            <a:ext cx="2067338" cy="54333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ITO- Indium / Tin Oxide-Coated Glass -Anode</a:t>
            </a:r>
          </a:p>
        </p:txBody>
      </p:sp>
      <p:sp>
        <p:nvSpPr>
          <p:cNvPr id="8" name="Rectangle 7">
            <a:extLst>
              <a:ext uri="{FF2B5EF4-FFF2-40B4-BE49-F238E27FC236}">
                <a16:creationId xmlns:a16="http://schemas.microsoft.com/office/drawing/2014/main" id="{6D52C2BB-8E00-4B71-A6E6-7E8B19A90A33}"/>
              </a:ext>
            </a:extLst>
          </p:cNvPr>
          <p:cNvSpPr/>
          <p:nvPr/>
        </p:nvSpPr>
        <p:spPr>
          <a:xfrm>
            <a:off x="9700590" y="2478158"/>
            <a:ext cx="1258958" cy="2683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Spin Coated</a:t>
            </a:r>
          </a:p>
        </p:txBody>
      </p:sp>
      <p:sp>
        <p:nvSpPr>
          <p:cNvPr id="9" name="Rectangle 8">
            <a:extLst>
              <a:ext uri="{FF2B5EF4-FFF2-40B4-BE49-F238E27FC236}">
                <a16:creationId xmlns:a16="http://schemas.microsoft.com/office/drawing/2014/main" id="{7C251C54-2608-4407-8B45-EE2F2C83B166}"/>
              </a:ext>
            </a:extLst>
          </p:cNvPr>
          <p:cNvSpPr/>
          <p:nvPr/>
        </p:nvSpPr>
        <p:spPr>
          <a:xfrm>
            <a:off x="5340626" y="5986669"/>
            <a:ext cx="1656522" cy="32799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Emission Light</a:t>
            </a:r>
          </a:p>
        </p:txBody>
      </p:sp>
      <p:sp>
        <p:nvSpPr>
          <p:cNvPr id="10" name="Rectangle 9">
            <a:extLst>
              <a:ext uri="{FF2B5EF4-FFF2-40B4-BE49-F238E27FC236}">
                <a16:creationId xmlns:a16="http://schemas.microsoft.com/office/drawing/2014/main" id="{0819F286-92C5-44BB-9357-A0493C248190}"/>
              </a:ext>
            </a:extLst>
          </p:cNvPr>
          <p:cNvSpPr/>
          <p:nvPr/>
        </p:nvSpPr>
        <p:spPr>
          <a:xfrm>
            <a:off x="894522" y="1901687"/>
            <a:ext cx="1358348" cy="4439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Power Supply</a:t>
            </a:r>
          </a:p>
        </p:txBody>
      </p:sp>
      <p:sp>
        <p:nvSpPr>
          <p:cNvPr id="11" name="Rectangle 10">
            <a:extLst>
              <a:ext uri="{FF2B5EF4-FFF2-40B4-BE49-F238E27FC236}">
                <a16:creationId xmlns:a16="http://schemas.microsoft.com/office/drawing/2014/main" id="{94E0A087-2BE3-4354-BFB7-1EC9C5ED8766}"/>
              </a:ext>
            </a:extLst>
          </p:cNvPr>
          <p:cNvSpPr/>
          <p:nvPr/>
        </p:nvSpPr>
        <p:spPr>
          <a:xfrm>
            <a:off x="834887" y="4651513"/>
            <a:ext cx="1656522" cy="2252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Glass-Substrate</a:t>
            </a:r>
          </a:p>
        </p:txBody>
      </p:sp>
    </p:spTree>
    <p:extLst>
      <p:ext uri="{BB962C8B-B14F-4D97-AF65-F5344CB8AC3E}">
        <p14:creationId xmlns:p14="http://schemas.microsoft.com/office/powerpoint/2010/main" val="1715314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67F5744-CB25-45AB-B0FF-4946DF4C6259}"/>
              </a:ext>
            </a:extLst>
          </p:cNvPr>
          <p:cNvSpPr/>
          <p:nvPr/>
        </p:nvSpPr>
        <p:spPr>
          <a:xfrm>
            <a:off x="357809" y="182217"/>
            <a:ext cx="11834191" cy="649356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D17DEDC-7D28-4666-8A0F-08AB59F16E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7869" y="1227465"/>
            <a:ext cx="3605186" cy="3496163"/>
          </a:xfrm>
          <a:prstGeom prst="rect">
            <a:avLst/>
          </a:prstGeom>
        </p:spPr>
      </p:pic>
      <p:pic>
        <p:nvPicPr>
          <p:cNvPr id="8" name="Picture 7">
            <a:extLst>
              <a:ext uri="{FF2B5EF4-FFF2-40B4-BE49-F238E27FC236}">
                <a16:creationId xmlns:a16="http://schemas.microsoft.com/office/drawing/2014/main" id="{45E4C84A-8E98-4304-A1DF-627FC481AF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675" y="1227466"/>
            <a:ext cx="3698122" cy="3496163"/>
          </a:xfrm>
          <a:prstGeom prst="rect">
            <a:avLst/>
          </a:prstGeom>
        </p:spPr>
      </p:pic>
    </p:spTree>
    <p:extLst>
      <p:ext uri="{BB962C8B-B14F-4D97-AF65-F5344CB8AC3E}">
        <p14:creationId xmlns:p14="http://schemas.microsoft.com/office/powerpoint/2010/main" val="2436110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EC9141-560D-4B4B-BB44-8914C1DDA326}"/>
              </a:ext>
            </a:extLst>
          </p:cNvPr>
          <p:cNvSpPr/>
          <p:nvPr/>
        </p:nvSpPr>
        <p:spPr>
          <a:xfrm>
            <a:off x="125894" y="96079"/>
            <a:ext cx="11688418" cy="666584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b="1" dirty="0">
                <a:solidFill>
                  <a:schemeClr val="tx1"/>
                </a:solidFill>
              </a:rPr>
              <a:t>So far we have seen that introducing substituents in the PPV molecule leads to various EL polymers, emitting in various regions of the visible spectrum according to their chemical structures.</a:t>
            </a:r>
            <a:endParaRPr lang="en-US" b="1" dirty="0">
              <a:ln w="0"/>
              <a:solidFill>
                <a:schemeClr val="tx1"/>
              </a:solidFill>
              <a:effectLst>
                <a:outerShdw blurRad="38100" dist="19050" dir="2700000" algn="tl" rotWithShape="0">
                  <a:schemeClr val="dk1">
                    <a:alpha val="40000"/>
                  </a:schemeClr>
                </a:outerShdw>
              </a:effectLst>
            </a:endParaRPr>
          </a:p>
          <a:p>
            <a:r>
              <a:rPr lang="en-US" b="1" dirty="0">
                <a:solidFill>
                  <a:schemeClr val="tx1"/>
                </a:solidFill>
              </a:rPr>
              <a:t>--- fully conjugated polymers may have chromophores with different energy gaps because the effective length of conjugation is statistically distributed.</a:t>
            </a:r>
            <a:r>
              <a:rPr lang="en-US" dirty="0">
                <a:solidFill>
                  <a:schemeClr val="tx1"/>
                </a:solidFill>
              </a:rPr>
              <a:t> </a:t>
            </a:r>
            <a:r>
              <a:rPr lang="en-US" b="1" dirty="0">
                <a:solidFill>
                  <a:schemeClr val="tx1"/>
                </a:solidFill>
              </a:rPr>
              <a:t>However, experimental work with oligomeric models led to the conclusion that the effective conjugation length of the solid polymer is not larger than 7–10 units , so To solve this problem several approaches have been developed. The confinement of the conjugation into a well-defined length of the chain is one of the most successful strategies developed so far.</a:t>
            </a:r>
          </a:p>
          <a:p>
            <a:endParaRPr lang="en-US" b="1" dirty="0">
              <a:solidFill>
                <a:srgbClr val="7030A0"/>
              </a:solidFill>
            </a:endParaRPr>
          </a:p>
          <a:p>
            <a:r>
              <a:rPr lang="en-US" b="1" dirty="0">
                <a:solidFill>
                  <a:schemeClr val="tx1"/>
                </a:solidFill>
              </a:rPr>
              <a:t>Copolymers in which a well-defined emitting unit is intercalated with non-emitting blocks have demonstrated that the emitted color was not affected by the length of the inert spacers but the EL efficiency of the single layer LEDs fabricated with the copolymers was a function of the length of the non-conjugated blocks; copolymers with longer spacers yielded higher efficiency devices.</a:t>
            </a:r>
          </a:p>
          <a:p>
            <a:endParaRPr lang="en-US" b="1" dirty="0">
              <a:solidFill>
                <a:schemeClr val="tx1"/>
              </a:solidFill>
            </a:endParaRPr>
          </a:p>
          <a:p>
            <a:endParaRPr lang="en-US" b="1" dirty="0">
              <a:solidFill>
                <a:srgbClr val="7030A0"/>
              </a:solidFill>
            </a:endParaRPr>
          </a:p>
          <a:p>
            <a:r>
              <a:rPr lang="en-US" b="1" dirty="0">
                <a:solidFill>
                  <a:schemeClr val="tx1"/>
                </a:solidFill>
              </a:rPr>
              <a:t>Those conjugated–non-conjugated copolymers CNCPs) are        </a:t>
            </a:r>
            <a:r>
              <a:rPr lang="en-US" b="1" dirty="0">
                <a:solidFill>
                  <a:srgbClr val="FF0000"/>
                </a:solidFill>
              </a:rPr>
              <a:t> soluble</a:t>
            </a:r>
            <a:r>
              <a:rPr lang="en-US" b="1" dirty="0">
                <a:solidFill>
                  <a:schemeClr val="tx1"/>
                </a:solidFill>
              </a:rPr>
              <a:t>,      </a:t>
            </a:r>
            <a:r>
              <a:rPr lang="en-US" b="1" dirty="0">
                <a:solidFill>
                  <a:srgbClr val="FF0000"/>
                </a:solidFill>
              </a:rPr>
              <a:t>homogeneous in terms of conjugation length, </a:t>
            </a:r>
            <a:r>
              <a:rPr lang="en-US" b="1" dirty="0">
                <a:solidFill>
                  <a:schemeClr val="tx1"/>
                </a:solidFill>
              </a:rPr>
              <a:t>and can be </a:t>
            </a:r>
            <a:r>
              <a:rPr lang="en-US" b="1" dirty="0">
                <a:solidFill>
                  <a:srgbClr val="FF0000"/>
                </a:solidFill>
              </a:rPr>
              <a:t>designed to emit in any portion of the visible spectrum .</a:t>
            </a:r>
          </a:p>
        </p:txBody>
      </p:sp>
      <p:sp>
        <p:nvSpPr>
          <p:cNvPr id="5" name="Rectangle 4">
            <a:extLst>
              <a:ext uri="{FF2B5EF4-FFF2-40B4-BE49-F238E27FC236}">
                <a16:creationId xmlns:a16="http://schemas.microsoft.com/office/drawing/2014/main" id="{9F776A63-C136-4318-B8D4-C60B46696FA6}"/>
              </a:ext>
            </a:extLst>
          </p:cNvPr>
          <p:cNvSpPr/>
          <p:nvPr/>
        </p:nvSpPr>
        <p:spPr>
          <a:xfrm>
            <a:off x="3710608" y="384312"/>
            <a:ext cx="4518991" cy="58309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 Copolymers, conjugated-non conjugated system.</a:t>
            </a:r>
          </a:p>
        </p:txBody>
      </p:sp>
    </p:spTree>
    <p:extLst>
      <p:ext uri="{BB962C8B-B14F-4D97-AF65-F5344CB8AC3E}">
        <p14:creationId xmlns:p14="http://schemas.microsoft.com/office/powerpoint/2010/main" val="2359674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E51A60-7B9B-4B77-977B-F1EE1744ABCB}"/>
              </a:ext>
            </a:extLst>
          </p:cNvPr>
          <p:cNvSpPr/>
          <p:nvPr/>
        </p:nvSpPr>
        <p:spPr>
          <a:xfrm>
            <a:off x="119270" y="135834"/>
            <a:ext cx="11953460" cy="658633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In such structures energy transfer from high band gap to lower band gap sequences in which excitons may partially confined will provide higher luminescence efficiency when compared to similar structures of uniform conjugation .</a:t>
            </a:r>
          </a:p>
          <a:p>
            <a:r>
              <a:rPr lang="en-US" sz="1600" b="1" dirty="0">
                <a:solidFill>
                  <a:schemeClr val="tx1"/>
                </a:solidFill>
              </a:rPr>
              <a:t> It has been demonstrated, for example, that the random interruption of conjugation by saturated groups in the prototypical electroluminescent polymer poly(phenylene vinylene) (PPV) increased the devices efficiency by up to 30 times in relation to the corresponding PPV devices .</a:t>
            </a: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r>
              <a:rPr lang="en-US" dirty="0"/>
              <a:t>.</a:t>
            </a:r>
          </a:p>
        </p:txBody>
      </p:sp>
      <p:pic>
        <p:nvPicPr>
          <p:cNvPr id="6" name="Picture 5">
            <a:extLst>
              <a:ext uri="{FF2B5EF4-FFF2-40B4-BE49-F238E27FC236}">
                <a16:creationId xmlns:a16="http://schemas.microsoft.com/office/drawing/2014/main" id="{32B1859F-1301-4F6B-90E9-9122529F3B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626" y="1772478"/>
            <a:ext cx="10959548" cy="4280453"/>
          </a:xfrm>
          <a:prstGeom prst="rect">
            <a:avLst/>
          </a:prstGeom>
        </p:spPr>
      </p:pic>
      <p:sp>
        <p:nvSpPr>
          <p:cNvPr id="7" name="Rectangle 6">
            <a:extLst>
              <a:ext uri="{FF2B5EF4-FFF2-40B4-BE49-F238E27FC236}">
                <a16:creationId xmlns:a16="http://schemas.microsoft.com/office/drawing/2014/main" id="{D199A94B-7E4C-47C2-AE4A-B11A7CA2357A}"/>
              </a:ext>
            </a:extLst>
          </p:cNvPr>
          <p:cNvSpPr/>
          <p:nvPr/>
        </p:nvSpPr>
        <p:spPr>
          <a:xfrm>
            <a:off x="2358887" y="6228522"/>
            <a:ext cx="6957391" cy="3180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Wittig route to conjugated non-conjugated block copolymers (CNCPs) .</a:t>
            </a:r>
          </a:p>
        </p:txBody>
      </p:sp>
      <p:sp>
        <p:nvSpPr>
          <p:cNvPr id="2" name="Rectangle 1">
            <a:extLst>
              <a:ext uri="{FF2B5EF4-FFF2-40B4-BE49-F238E27FC236}">
                <a16:creationId xmlns:a16="http://schemas.microsoft.com/office/drawing/2014/main" id="{2D7FEAD2-A4D2-4DC5-9108-7CA4148ABB89}"/>
              </a:ext>
            </a:extLst>
          </p:cNvPr>
          <p:cNvSpPr/>
          <p:nvPr/>
        </p:nvSpPr>
        <p:spPr>
          <a:xfrm>
            <a:off x="6705600" y="4823791"/>
            <a:ext cx="1404730" cy="29486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00"/>
                </a:solidFill>
              </a:rPr>
              <a:t>PPV unite</a:t>
            </a:r>
            <a:r>
              <a:rPr lang="en-US" dirty="0">
                <a:solidFill>
                  <a:srgbClr val="FFFF00"/>
                </a:solidFill>
              </a:rPr>
              <a:t>.</a:t>
            </a:r>
          </a:p>
        </p:txBody>
      </p:sp>
      <p:sp>
        <p:nvSpPr>
          <p:cNvPr id="10" name="Rectangle 9">
            <a:extLst>
              <a:ext uri="{FF2B5EF4-FFF2-40B4-BE49-F238E27FC236}">
                <a16:creationId xmlns:a16="http://schemas.microsoft.com/office/drawing/2014/main" id="{182B0B95-E587-4681-8305-43EDFC29EECC}"/>
              </a:ext>
            </a:extLst>
          </p:cNvPr>
          <p:cNvSpPr/>
          <p:nvPr/>
        </p:nvSpPr>
        <p:spPr>
          <a:xfrm>
            <a:off x="9316278" y="4528931"/>
            <a:ext cx="1404730" cy="29486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00"/>
                </a:solidFill>
              </a:rPr>
              <a:t>Aliphatic spacer</a:t>
            </a:r>
            <a:r>
              <a:rPr lang="en-US" dirty="0">
                <a:solidFill>
                  <a:srgbClr val="FFFF00"/>
                </a:solidFill>
              </a:rPr>
              <a:t>.</a:t>
            </a:r>
          </a:p>
        </p:txBody>
      </p:sp>
      <p:sp>
        <p:nvSpPr>
          <p:cNvPr id="3" name="Arrow: Down 2">
            <a:extLst>
              <a:ext uri="{FF2B5EF4-FFF2-40B4-BE49-F238E27FC236}">
                <a16:creationId xmlns:a16="http://schemas.microsoft.com/office/drawing/2014/main" id="{367F56E7-CADB-4867-B67B-DDD98917F9CA}"/>
              </a:ext>
            </a:extLst>
          </p:cNvPr>
          <p:cNvSpPr/>
          <p:nvPr/>
        </p:nvSpPr>
        <p:spPr>
          <a:xfrm>
            <a:off x="10018643" y="4823791"/>
            <a:ext cx="106018" cy="29486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4163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4D7E0B-EAB1-448C-A49F-081576B51AC6}"/>
              </a:ext>
            </a:extLst>
          </p:cNvPr>
          <p:cNvSpPr/>
          <p:nvPr/>
        </p:nvSpPr>
        <p:spPr>
          <a:xfrm>
            <a:off x="205408" y="235226"/>
            <a:ext cx="11781183" cy="63875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This method widely used route to CNCPs involves the Wittig type coupling of dialdehydes with bis(</a:t>
            </a:r>
            <a:r>
              <a:rPr lang="en-US" b="1" dirty="0" err="1">
                <a:solidFill>
                  <a:schemeClr val="tx1"/>
                </a:solidFill>
              </a:rPr>
              <a:t>phosphoranylidene</a:t>
            </a:r>
            <a:r>
              <a:rPr lang="en-US" b="1" dirty="0">
                <a:solidFill>
                  <a:schemeClr val="tx1"/>
                </a:solidFill>
              </a:rPr>
              <a:t>) schematically. This method was used to prepare a well-defined CNCP, having p-phenylene vinylene blocks intercalated by an aliphatic spacer which was the first blue soluble emitter at 465 nm.</a:t>
            </a:r>
          </a:p>
          <a:p>
            <a:endParaRPr lang="en-US" b="1" dirty="0">
              <a:solidFill>
                <a:schemeClr val="tx1"/>
              </a:solidFill>
            </a:endParaRPr>
          </a:p>
          <a:p>
            <a:r>
              <a:rPr lang="en-US" b="1" dirty="0">
                <a:solidFill>
                  <a:schemeClr val="tx1"/>
                </a:solidFill>
              </a:rPr>
              <a:t>A series of CNCPs was prepared, varying the –O(CH2)</a:t>
            </a:r>
            <a:r>
              <a:rPr lang="en-US" b="1" dirty="0" err="1">
                <a:solidFill>
                  <a:schemeClr val="tx1"/>
                </a:solidFill>
              </a:rPr>
              <a:t>nO</a:t>
            </a:r>
            <a:r>
              <a:rPr lang="en-US" b="1" dirty="0">
                <a:solidFill>
                  <a:schemeClr val="tx1"/>
                </a:solidFill>
              </a:rPr>
              <a:t>– spacer length, and chromophore’s structure (PPV type) and length allowing to correlate conjugation length with emission color and device efficiency.</a:t>
            </a:r>
          </a:p>
          <a:p>
            <a:endParaRPr lang="en-US" b="1" dirty="0">
              <a:solidFill>
                <a:schemeClr val="tx1"/>
              </a:solidFill>
            </a:endParaRPr>
          </a:p>
          <a:p>
            <a:endParaRPr lang="en-US" b="1" dirty="0">
              <a:solidFill>
                <a:schemeClr val="tx1"/>
              </a:solidFill>
            </a:endParaRPr>
          </a:p>
          <a:p>
            <a:pPr algn="ctr"/>
            <a:r>
              <a:rPr lang="en-US" sz="1600" b="1" u="sng" dirty="0">
                <a:solidFill>
                  <a:srgbClr val="FF0000"/>
                </a:solidFill>
              </a:rPr>
              <a:t>1- Yang Z, Hu B, </a:t>
            </a:r>
            <a:r>
              <a:rPr lang="en-US" sz="1600" b="1" u="sng" dirty="0" err="1">
                <a:solidFill>
                  <a:srgbClr val="FF0000"/>
                </a:solidFill>
              </a:rPr>
              <a:t>Karasz</a:t>
            </a:r>
            <a:r>
              <a:rPr lang="en-US" sz="1600" b="1" u="sng" dirty="0">
                <a:solidFill>
                  <a:srgbClr val="FF0000"/>
                </a:solidFill>
              </a:rPr>
              <a:t> FE. Contributions of non conjugated</a:t>
            </a:r>
          </a:p>
          <a:p>
            <a:pPr algn="ctr"/>
            <a:r>
              <a:rPr lang="en-US" sz="1600" b="1" u="sng" dirty="0">
                <a:solidFill>
                  <a:srgbClr val="FF0000"/>
                </a:solidFill>
              </a:rPr>
              <a:t>spacers to properties of electroluminescent block copolymers.</a:t>
            </a:r>
          </a:p>
          <a:p>
            <a:pPr algn="ctr"/>
            <a:r>
              <a:rPr lang="it-IT" sz="1600" b="1" u="sng" dirty="0">
                <a:solidFill>
                  <a:srgbClr val="FF0000"/>
                </a:solidFill>
              </a:rPr>
              <a:t>J Macromol Sci, Pure Appl Chem 1998;A35(2):</a:t>
            </a:r>
          </a:p>
          <a:p>
            <a:pPr algn="ctr"/>
            <a:r>
              <a:rPr lang="en-US" sz="1600" b="1" u="sng" dirty="0">
                <a:solidFill>
                  <a:srgbClr val="FF0000"/>
                </a:solidFill>
              </a:rPr>
              <a:t>233–47.</a:t>
            </a:r>
          </a:p>
          <a:p>
            <a:endParaRPr lang="en-US" b="1" dirty="0">
              <a:solidFill>
                <a:schemeClr val="tx1"/>
              </a:solidFill>
            </a:endParaRPr>
          </a:p>
          <a:p>
            <a:pPr algn="ctr"/>
            <a:r>
              <a:rPr lang="en-US" b="1" u="sng" dirty="0">
                <a:solidFill>
                  <a:srgbClr val="FF0000"/>
                </a:solidFill>
              </a:rPr>
              <a:t>2- </a:t>
            </a:r>
            <a:r>
              <a:rPr lang="en-US" sz="1600" b="1" u="sng" dirty="0">
                <a:solidFill>
                  <a:srgbClr val="FF0000"/>
                </a:solidFill>
              </a:rPr>
              <a:t>Hu B, Yang Z, </a:t>
            </a:r>
            <a:r>
              <a:rPr lang="en-US" sz="1600" b="1" u="sng" dirty="0" err="1">
                <a:solidFill>
                  <a:srgbClr val="FF0000"/>
                </a:solidFill>
              </a:rPr>
              <a:t>Karasz</a:t>
            </a:r>
            <a:r>
              <a:rPr lang="en-US" sz="1600" b="1" u="sng" dirty="0">
                <a:solidFill>
                  <a:srgbClr val="FF0000"/>
                </a:solidFill>
              </a:rPr>
              <a:t> FE. Electroluminescence of pure</a:t>
            </a:r>
          </a:p>
          <a:p>
            <a:pPr algn="ctr"/>
            <a:r>
              <a:rPr lang="en-US" sz="1600" b="1" u="sng" dirty="0">
                <a:solidFill>
                  <a:srgbClr val="FF0000"/>
                </a:solidFill>
              </a:rPr>
              <a:t>poly(N-</a:t>
            </a:r>
            <a:r>
              <a:rPr lang="en-US" sz="1600" b="1" u="sng" dirty="0" err="1">
                <a:solidFill>
                  <a:srgbClr val="FF0000"/>
                </a:solidFill>
              </a:rPr>
              <a:t>vinylcarbazole</a:t>
            </a:r>
            <a:r>
              <a:rPr lang="en-US" sz="1600" b="1" u="sng" dirty="0">
                <a:solidFill>
                  <a:srgbClr val="FF0000"/>
                </a:solidFill>
              </a:rPr>
              <a:t>) and its blends with a multiblock</a:t>
            </a:r>
          </a:p>
          <a:p>
            <a:pPr algn="ctr"/>
            <a:r>
              <a:rPr lang="en-US" sz="1600" b="1" u="sng" dirty="0">
                <a:solidFill>
                  <a:srgbClr val="FF0000"/>
                </a:solidFill>
              </a:rPr>
              <a:t>copolymer. J Appl Phys 1994;76(4):2419–22.</a:t>
            </a:r>
          </a:p>
          <a:p>
            <a:endParaRPr lang="en-US" b="1" dirty="0">
              <a:solidFill>
                <a:schemeClr val="tx1"/>
              </a:solidFill>
            </a:endParaRPr>
          </a:p>
        </p:txBody>
      </p:sp>
      <p:sp>
        <p:nvSpPr>
          <p:cNvPr id="2" name="Arrow: Down 1">
            <a:extLst>
              <a:ext uri="{FF2B5EF4-FFF2-40B4-BE49-F238E27FC236}">
                <a16:creationId xmlns:a16="http://schemas.microsoft.com/office/drawing/2014/main" id="{970200E6-020D-4A02-A61B-AB1D453D28B6}"/>
              </a:ext>
            </a:extLst>
          </p:cNvPr>
          <p:cNvSpPr/>
          <p:nvPr/>
        </p:nvSpPr>
        <p:spPr>
          <a:xfrm>
            <a:off x="5711687" y="2835965"/>
            <a:ext cx="198783" cy="49033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9675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3159534-F72A-46E1-AA51-2C0F8236F5F5}"/>
              </a:ext>
            </a:extLst>
          </p:cNvPr>
          <p:cNvSpPr/>
          <p:nvPr/>
        </p:nvSpPr>
        <p:spPr>
          <a:xfrm>
            <a:off x="132522" y="172278"/>
            <a:ext cx="11860695" cy="652007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r>
              <a:rPr lang="en-US" sz="1600" b="1" dirty="0">
                <a:solidFill>
                  <a:schemeClr val="tx1"/>
                </a:solidFill>
              </a:rPr>
              <a:t>The Wittig route (as with other condensation routes) does not lead to high molecular weight polymers because these become insoluble after a certain degree of polymerization is reached. In CNCPs the solubility provided by the spacer permits the obtainment of high molecular weight materials.</a:t>
            </a:r>
          </a:p>
          <a:p>
            <a:r>
              <a:rPr lang="en-US" sz="1600" b="1" dirty="0">
                <a:solidFill>
                  <a:schemeClr val="tx1"/>
                </a:solidFill>
              </a:rPr>
              <a:t> </a:t>
            </a:r>
          </a:p>
          <a:p>
            <a:r>
              <a:rPr lang="en-US" sz="1600" b="1" dirty="0">
                <a:solidFill>
                  <a:schemeClr val="tx1"/>
                </a:solidFill>
              </a:rPr>
              <a:t>---- Structures combining chromophores in a linear fashion with non-conjugated spacers have been made, like the copolymers with the short spacer [–(CH2)3–] and PPV units. In this case, it was necessary to attach flexible long alkoxy side groups or trimethyl silyl groups for solubility. Here the latter showed blue EL (470 nm) and a red shift was observed for the alkoxy substituted polymer</a:t>
            </a:r>
          </a:p>
          <a:p>
            <a:r>
              <a:rPr lang="en-US" sz="1600" b="1" dirty="0">
                <a:solidFill>
                  <a:schemeClr val="tx1"/>
                </a:solidFill>
              </a:rPr>
              <a:t> </a:t>
            </a:r>
          </a:p>
          <a:p>
            <a:r>
              <a:rPr lang="en-US" sz="1600" b="1" dirty="0">
                <a:solidFill>
                  <a:schemeClr val="tx1"/>
                </a:solidFill>
              </a:rPr>
              <a:t>  --- Conjugation confinement can also be achieved by tailoring the polymer structure in other ways, like inserting kink (ortho and meta ) linkages or imposing steric distortions. Alkoxy substituted PPVs usually carry the alkoxy groups at the 2,5-positions in the ring and are red shifted in relation to unsubstituted PPV.</a:t>
            </a:r>
          </a:p>
          <a:p>
            <a:pPr algn="ctr"/>
            <a:r>
              <a:rPr lang="en-US" sz="1200" b="1" dirty="0" err="1">
                <a:solidFill>
                  <a:srgbClr val="FF0000"/>
                </a:solidFill>
              </a:rPr>
              <a:t>Cacialli</a:t>
            </a:r>
            <a:r>
              <a:rPr lang="en-US" sz="1200" b="1" dirty="0">
                <a:solidFill>
                  <a:srgbClr val="FF0000"/>
                </a:solidFill>
              </a:rPr>
              <a:t> F, </a:t>
            </a:r>
            <a:r>
              <a:rPr lang="en-US" sz="1200" b="1" dirty="0" err="1">
                <a:solidFill>
                  <a:srgbClr val="FF0000"/>
                </a:solidFill>
              </a:rPr>
              <a:t>Chuah</a:t>
            </a:r>
            <a:r>
              <a:rPr lang="en-US" sz="1200" b="1" dirty="0">
                <a:solidFill>
                  <a:srgbClr val="FF0000"/>
                </a:solidFill>
              </a:rPr>
              <a:t> BS, Friend RH, </a:t>
            </a:r>
            <a:r>
              <a:rPr lang="en-US" sz="1200" b="1" dirty="0" err="1">
                <a:solidFill>
                  <a:srgbClr val="FF0000"/>
                </a:solidFill>
              </a:rPr>
              <a:t>Moratti</a:t>
            </a:r>
            <a:r>
              <a:rPr lang="en-US" sz="1200" b="1" dirty="0">
                <a:solidFill>
                  <a:srgbClr val="FF0000"/>
                </a:solidFill>
              </a:rPr>
              <a:t> SC, Holmes AB.</a:t>
            </a:r>
          </a:p>
          <a:p>
            <a:pPr algn="ctr"/>
            <a:r>
              <a:rPr lang="en-US" sz="1200" b="1" dirty="0">
                <a:solidFill>
                  <a:srgbClr val="FF0000"/>
                </a:solidFill>
              </a:rPr>
              <a:t>Blue light-emitting diodes from a meta-linked 2,3 substituted</a:t>
            </a:r>
          </a:p>
          <a:p>
            <a:pPr algn="ctr"/>
            <a:r>
              <a:rPr lang="en-US" sz="1200" b="1" dirty="0">
                <a:solidFill>
                  <a:srgbClr val="FF0000"/>
                </a:solidFill>
              </a:rPr>
              <a:t>alkoxy poly( p-phenylenevinylene). Synth Met 2000;111/</a:t>
            </a:r>
          </a:p>
          <a:p>
            <a:pPr algn="ctr"/>
            <a:r>
              <a:rPr lang="en-US" sz="1200" b="1" dirty="0">
                <a:solidFill>
                  <a:srgbClr val="FF0000"/>
                </a:solidFill>
              </a:rPr>
              <a:t>112(1):155–8.</a:t>
            </a:r>
          </a:p>
          <a:p>
            <a:endParaRPr lang="en-US" b="1" dirty="0">
              <a:solidFill>
                <a:schemeClr val="tx1"/>
              </a:solidFill>
            </a:endParaRPr>
          </a:p>
          <a:p>
            <a:r>
              <a:rPr lang="en-US" dirty="0"/>
              <a:t> </a:t>
            </a:r>
            <a:r>
              <a:rPr lang="en-US" b="1" dirty="0">
                <a:solidFill>
                  <a:schemeClr val="tx1"/>
                </a:solidFill>
              </a:rPr>
              <a:t>By placing these substituents at the 2,3-positions and the ring in a meta-configuration it was possible to obtain blue emitting alkoxy-PPVs . The irregular chain structure with meta-linkages also reduces interchain interactions that often limit PL efficiencies through the effects of aggregation and excimer formation.</a:t>
            </a:r>
          </a:p>
          <a:p>
            <a:endParaRPr lang="en-US" b="1" dirty="0">
              <a:solidFill>
                <a:schemeClr val="tx1"/>
              </a:solidFill>
            </a:endParaRPr>
          </a:p>
          <a:p>
            <a:endParaRPr lang="en-US" b="1" dirty="0">
              <a:solidFill>
                <a:schemeClr val="tx1"/>
              </a:solidFill>
            </a:endParaRPr>
          </a:p>
          <a:p>
            <a:pPr algn="ctr"/>
            <a:r>
              <a:rPr lang="en-US" sz="1200" b="1" dirty="0">
                <a:solidFill>
                  <a:srgbClr val="FF0000"/>
                </a:solidFill>
              </a:rPr>
              <a:t>Edwards A, </a:t>
            </a:r>
            <a:r>
              <a:rPr lang="en-US" sz="1200" b="1" dirty="0" err="1">
                <a:solidFill>
                  <a:srgbClr val="FF0000"/>
                </a:solidFill>
              </a:rPr>
              <a:t>Blumstengel</a:t>
            </a:r>
            <a:r>
              <a:rPr lang="en-US" sz="1200" b="1" dirty="0">
                <a:solidFill>
                  <a:srgbClr val="FF0000"/>
                </a:solidFill>
              </a:rPr>
              <a:t> S, </a:t>
            </a:r>
            <a:r>
              <a:rPr lang="en-US" sz="1200" b="1" dirty="0" err="1">
                <a:solidFill>
                  <a:srgbClr val="FF0000"/>
                </a:solidFill>
              </a:rPr>
              <a:t>Sokolik</a:t>
            </a:r>
            <a:r>
              <a:rPr lang="en-US" sz="1200" b="1" dirty="0">
                <a:solidFill>
                  <a:srgbClr val="FF0000"/>
                </a:solidFill>
              </a:rPr>
              <a:t> I, Yun H, Okamoto Y,</a:t>
            </a:r>
          </a:p>
          <a:p>
            <a:pPr algn="ctr"/>
            <a:r>
              <a:rPr lang="en-US" sz="1200" b="1" dirty="0" err="1">
                <a:solidFill>
                  <a:srgbClr val="FF0000"/>
                </a:solidFill>
              </a:rPr>
              <a:t>Dornsinville</a:t>
            </a:r>
            <a:r>
              <a:rPr lang="en-US" sz="1200" b="1" dirty="0">
                <a:solidFill>
                  <a:srgbClr val="FF0000"/>
                </a:solidFill>
              </a:rPr>
              <a:t> R. Photoluminescence and electroluminescence</a:t>
            </a:r>
          </a:p>
          <a:p>
            <a:pPr algn="ctr"/>
            <a:r>
              <a:rPr lang="en-US" sz="1200" b="1" dirty="0">
                <a:solidFill>
                  <a:srgbClr val="FF0000"/>
                </a:solidFill>
              </a:rPr>
              <a:t>of a soluble PPP-type polymer. Synth Met 1997;</a:t>
            </a:r>
          </a:p>
          <a:p>
            <a:pPr algn="ctr"/>
            <a:r>
              <a:rPr lang="en-US" sz="1200" b="1" dirty="0">
                <a:solidFill>
                  <a:srgbClr val="FF0000"/>
                </a:solidFill>
              </a:rPr>
              <a:t>84:639</a:t>
            </a:r>
            <a:r>
              <a:rPr lang="en-US" dirty="0"/>
              <a:t>.</a:t>
            </a:r>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Tree>
    <p:extLst>
      <p:ext uri="{BB962C8B-B14F-4D97-AF65-F5344CB8AC3E}">
        <p14:creationId xmlns:p14="http://schemas.microsoft.com/office/powerpoint/2010/main" val="3256289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33C54B-8CAE-4CFE-B4EA-FC8EB5F7DF16}"/>
              </a:ext>
            </a:extLst>
          </p:cNvPr>
          <p:cNvSpPr/>
          <p:nvPr/>
        </p:nvSpPr>
        <p:spPr>
          <a:xfrm>
            <a:off x="225287" y="268356"/>
            <a:ext cx="11741426" cy="632128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Among various polymers for LED fabrication poly(3-alkylthiophene) (PAT) ,has stimulated much interest because it was the first soluble and even fusible conducting polymer, and it demonstrated novel characteristics such thermochromism and </a:t>
            </a:r>
            <a:r>
              <a:rPr lang="en-US" b="1" dirty="0" err="1">
                <a:solidFill>
                  <a:schemeClr val="tx1"/>
                </a:solidFill>
              </a:rPr>
              <a:t>solvatochromism</a:t>
            </a:r>
            <a:r>
              <a:rPr lang="en-US" b="1" dirty="0">
                <a:solidFill>
                  <a:schemeClr val="tx1"/>
                </a:solidFill>
              </a:rPr>
              <a:t>.</a:t>
            </a:r>
          </a:p>
          <a:p>
            <a:endParaRPr lang="en-US" b="1" dirty="0">
              <a:solidFill>
                <a:schemeClr val="tx1"/>
              </a:solidFill>
            </a:endParaRPr>
          </a:p>
          <a:p>
            <a:endParaRPr lang="en-US" b="1" dirty="0">
              <a:solidFill>
                <a:schemeClr val="tx1"/>
              </a:solidFill>
            </a:endParaRPr>
          </a:p>
          <a:p>
            <a:pPr algn="ctr"/>
            <a:r>
              <a:rPr lang="en-US" sz="1200" b="1" dirty="0">
                <a:solidFill>
                  <a:srgbClr val="FF0000"/>
                </a:solidFill>
              </a:rPr>
              <a:t>Garten F, </a:t>
            </a:r>
            <a:r>
              <a:rPr lang="en-US" sz="1200" b="1" dirty="0" err="1">
                <a:solidFill>
                  <a:srgbClr val="FF0000"/>
                </a:solidFill>
              </a:rPr>
              <a:t>Vrijmoeth</a:t>
            </a:r>
            <a:r>
              <a:rPr lang="en-US" sz="1200" b="1" dirty="0">
                <a:solidFill>
                  <a:srgbClr val="FF0000"/>
                </a:solidFill>
              </a:rPr>
              <a:t> J, </a:t>
            </a:r>
            <a:r>
              <a:rPr lang="en-US" sz="1200" b="1" dirty="0" err="1">
                <a:solidFill>
                  <a:srgbClr val="FF0000"/>
                </a:solidFill>
              </a:rPr>
              <a:t>Schatmann</a:t>
            </a:r>
            <a:r>
              <a:rPr lang="en-US" sz="1200" b="1" dirty="0">
                <a:solidFill>
                  <a:srgbClr val="FF0000"/>
                </a:solidFill>
              </a:rPr>
              <a:t> AR, Gill RE, </a:t>
            </a:r>
            <a:r>
              <a:rPr lang="en-US" sz="1200" b="1" dirty="0" err="1">
                <a:solidFill>
                  <a:srgbClr val="FF0000"/>
                </a:solidFill>
              </a:rPr>
              <a:t>Klapwijk</a:t>
            </a:r>
            <a:endParaRPr lang="en-US" sz="1200" b="1" dirty="0">
              <a:solidFill>
                <a:srgbClr val="FF0000"/>
              </a:solidFill>
            </a:endParaRPr>
          </a:p>
          <a:p>
            <a:pPr algn="ctr"/>
            <a:r>
              <a:rPr lang="en-US" sz="1200" b="1" dirty="0">
                <a:solidFill>
                  <a:srgbClr val="FF0000"/>
                </a:solidFill>
              </a:rPr>
              <a:t>TM, </a:t>
            </a:r>
            <a:r>
              <a:rPr lang="en-US" sz="1200" b="1" dirty="0" err="1">
                <a:solidFill>
                  <a:srgbClr val="FF0000"/>
                </a:solidFill>
              </a:rPr>
              <a:t>Hadziiiannou</a:t>
            </a:r>
            <a:r>
              <a:rPr lang="en-US" sz="1200" b="1" dirty="0">
                <a:solidFill>
                  <a:srgbClr val="FF0000"/>
                </a:solidFill>
              </a:rPr>
              <a:t> G. Light-emitting diodes based on</a:t>
            </a:r>
          </a:p>
          <a:p>
            <a:pPr algn="ctr"/>
            <a:r>
              <a:rPr lang="en-US" sz="1200" b="1" dirty="0">
                <a:solidFill>
                  <a:srgbClr val="FF0000"/>
                </a:solidFill>
              </a:rPr>
              <a:t>polythiophene: influence of the metal </a:t>
            </a:r>
            <a:r>
              <a:rPr lang="en-US" sz="1200" b="1" dirty="0" err="1">
                <a:solidFill>
                  <a:srgbClr val="FF0000"/>
                </a:solidFill>
              </a:rPr>
              <a:t>workfunction</a:t>
            </a:r>
            <a:r>
              <a:rPr lang="en-US" sz="1200" b="1" dirty="0">
                <a:solidFill>
                  <a:srgbClr val="FF0000"/>
                </a:solidFill>
              </a:rPr>
              <a:t> on</a:t>
            </a:r>
          </a:p>
          <a:p>
            <a:pPr algn="ctr"/>
            <a:r>
              <a:rPr lang="en-US" sz="1200" b="1" dirty="0">
                <a:solidFill>
                  <a:srgbClr val="FF0000"/>
                </a:solidFill>
              </a:rPr>
              <a:t>rectification properties. Synth Met 1996;76(1–3):85–9.</a:t>
            </a: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r>
              <a:rPr lang="en-US" b="1" dirty="0">
                <a:solidFill>
                  <a:schemeClr val="tx1"/>
                </a:solidFill>
              </a:rPr>
              <a:t>-- EL in these materials was first reported by </a:t>
            </a:r>
            <a:r>
              <a:rPr lang="en-US" b="1" dirty="0" err="1">
                <a:solidFill>
                  <a:schemeClr val="tx1"/>
                </a:solidFill>
              </a:rPr>
              <a:t>Ohmori</a:t>
            </a:r>
            <a:r>
              <a:rPr lang="en-US" b="1" dirty="0">
                <a:solidFill>
                  <a:schemeClr val="tx1"/>
                </a:solidFill>
              </a:rPr>
              <a:t> and it is now possible to tune the emission of substituted polythiophenes from ultraviolet to IR by changing the substituent.</a:t>
            </a:r>
          </a:p>
          <a:p>
            <a:pPr algn="ctr"/>
            <a:r>
              <a:rPr lang="en-US" b="1" dirty="0">
                <a:solidFill>
                  <a:schemeClr val="tx1"/>
                </a:solidFill>
              </a:rPr>
              <a:t>            </a:t>
            </a:r>
            <a:r>
              <a:rPr lang="en-US" sz="1200" b="1" dirty="0">
                <a:solidFill>
                  <a:srgbClr val="FF0000"/>
                </a:solidFill>
              </a:rPr>
              <a:t>Yoshino K, Love P, Onoda M, </a:t>
            </a:r>
            <a:r>
              <a:rPr lang="en-US" sz="1200" b="1" dirty="0" err="1">
                <a:solidFill>
                  <a:srgbClr val="FF0000"/>
                </a:solidFill>
              </a:rPr>
              <a:t>Sujimoto</a:t>
            </a:r>
            <a:r>
              <a:rPr lang="en-US" sz="1200" b="1" dirty="0">
                <a:solidFill>
                  <a:srgbClr val="FF0000"/>
                </a:solidFill>
              </a:rPr>
              <a:t> R. Dependence of</a:t>
            </a:r>
          </a:p>
          <a:p>
            <a:pPr algn="ctr"/>
            <a:r>
              <a:rPr lang="en-US" sz="1200" b="1" dirty="0">
                <a:solidFill>
                  <a:srgbClr val="FF0000"/>
                </a:solidFill>
              </a:rPr>
              <a:t>absorption-spectra and solubility of poly(3-alkylthiophene)</a:t>
            </a:r>
          </a:p>
          <a:p>
            <a:pPr algn="ctr"/>
            <a:r>
              <a:rPr lang="en-US" sz="1200" b="1" dirty="0">
                <a:solidFill>
                  <a:srgbClr val="FF0000"/>
                </a:solidFill>
              </a:rPr>
              <a:t>on molecular-structure of solvent. </a:t>
            </a:r>
            <a:r>
              <a:rPr lang="en-US" sz="1200" b="1" dirty="0" err="1">
                <a:solidFill>
                  <a:srgbClr val="FF0000"/>
                </a:solidFill>
              </a:rPr>
              <a:t>Jpn</a:t>
            </a:r>
            <a:r>
              <a:rPr lang="en-US" sz="1200" b="1" dirty="0">
                <a:solidFill>
                  <a:srgbClr val="FF0000"/>
                </a:solidFill>
              </a:rPr>
              <a:t> J Appl Phys: Part 2</a:t>
            </a:r>
          </a:p>
          <a:p>
            <a:pPr algn="ctr"/>
            <a:r>
              <a:rPr lang="en-US" sz="1200" b="1" dirty="0">
                <a:solidFill>
                  <a:srgbClr val="FF0000"/>
                </a:solidFill>
              </a:rPr>
              <a:t>1988;27(12):L2388–91.                             </a:t>
            </a:r>
          </a:p>
          <a:p>
            <a:endParaRPr lang="en-US" b="1" dirty="0">
              <a:solidFill>
                <a:schemeClr val="tx1"/>
              </a:solidFill>
            </a:endParaRPr>
          </a:p>
        </p:txBody>
      </p:sp>
      <p:sp>
        <p:nvSpPr>
          <p:cNvPr id="5" name="Rectangle 4">
            <a:extLst>
              <a:ext uri="{FF2B5EF4-FFF2-40B4-BE49-F238E27FC236}">
                <a16:creationId xmlns:a16="http://schemas.microsoft.com/office/drawing/2014/main" id="{B96390CE-D002-4A14-9C64-5046CA544EBA}"/>
              </a:ext>
            </a:extLst>
          </p:cNvPr>
          <p:cNvSpPr/>
          <p:nvPr/>
        </p:nvSpPr>
        <p:spPr>
          <a:xfrm>
            <a:off x="3816626" y="516835"/>
            <a:ext cx="4293704" cy="27829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Polythiophene</a:t>
            </a:r>
          </a:p>
        </p:txBody>
      </p:sp>
      <p:pic>
        <p:nvPicPr>
          <p:cNvPr id="7" name="Picture 6">
            <a:extLst>
              <a:ext uri="{FF2B5EF4-FFF2-40B4-BE49-F238E27FC236}">
                <a16:creationId xmlns:a16="http://schemas.microsoft.com/office/drawing/2014/main" id="{8FA45F71-5ABB-4982-9987-8C7E3C1D47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373" y="1949063"/>
            <a:ext cx="3405809" cy="1947076"/>
          </a:xfrm>
          <a:prstGeom prst="rect">
            <a:avLst/>
          </a:prstGeom>
          <a:solidFill>
            <a:schemeClr val="accent1"/>
          </a:solidFill>
        </p:spPr>
      </p:pic>
      <p:pic>
        <p:nvPicPr>
          <p:cNvPr id="9" name="Picture 8">
            <a:extLst>
              <a:ext uri="{FF2B5EF4-FFF2-40B4-BE49-F238E27FC236}">
                <a16:creationId xmlns:a16="http://schemas.microsoft.com/office/drawing/2014/main" id="{5FC47BE3-771D-4C4B-9694-313627FA11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0330" y="1949062"/>
            <a:ext cx="3154018" cy="1947075"/>
          </a:xfrm>
          <a:prstGeom prst="rect">
            <a:avLst/>
          </a:prstGeom>
        </p:spPr>
      </p:pic>
    </p:spTree>
    <p:extLst>
      <p:ext uri="{BB962C8B-B14F-4D97-AF65-F5344CB8AC3E}">
        <p14:creationId xmlns:p14="http://schemas.microsoft.com/office/powerpoint/2010/main" val="1371160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ED8863-451B-4C7D-B9B2-2CD79C13F13F}"/>
              </a:ext>
            </a:extLst>
          </p:cNvPr>
          <p:cNvSpPr/>
          <p:nvPr/>
        </p:nvSpPr>
        <p:spPr>
          <a:xfrm>
            <a:off x="218660" y="140832"/>
            <a:ext cx="11794435" cy="661777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DA6380F-D77C-4B6E-A98F-601B45484E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0017" y="250107"/>
            <a:ext cx="8931965" cy="3168953"/>
          </a:xfrm>
          <a:prstGeom prst="rect">
            <a:avLst/>
          </a:prstGeom>
        </p:spPr>
      </p:pic>
      <p:pic>
        <p:nvPicPr>
          <p:cNvPr id="8" name="Picture 7">
            <a:extLst>
              <a:ext uri="{FF2B5EF4-FFF2-40B4-BE49-F238E27FC236}">
                <a16:creationId xmlns:a16="http://schemas.microsoft.com/office/drawing/2014/main" id="{19115FB5-179B-4921-A247-D7D378C6A3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0017" y="3613272"/>
            <a:ext cx="8931964" cy="3103896"/>
          </a:xfrm>
          <a:prstGeom prst="rect">
            <a:avLst/>
          </a:prstGeom>
        </p:spPr>
      </p:pic>
      <p:sp>
        <p:nvSpPr>
          <p:cNvPr id="9" name="Rectangle 8">
            <a:extLst>
              <a:ext uri="{FF2B5EF4-FFF2-40B4-BE49-F238E27FC236}">
                <a16:creationId xmlns:a16="http://schemas.microsoft.com/office/drawing/2014/main" id="{593CDE7F-FC92-42D5-A937-4953104F91A3}"/>
              </a:ext>
            </a:extLst>
          </p:cNvPr>
          <p:cNvSpPr/>
          <p:nvPr/>
        </p:nvSpPr>
        <p:spPr>
          <a:xfrm>
            <a:off x="4121426" y="3935895"/>
            <a:ext cx="503583" cy="19709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1</a:t>
            </a:r>
          </a:p>
        </p:txBody>
      </p:sp>
      <p:sp>
        <p:nvSpPr>
          <p:cNvPr id="10" name="Rectangle 9">
            <a:extLst>
              <a:ext uri="{FF2B5EF4-FFF2-40B4-BE49-F238E27FC236}">
                <a16:creationId xmlns:a16="http://schemas.microsoft.com/office/drawing/2014/main" id="{447E653B-89B6-41F3-9F72-5333B9A1D266}"/>
              </a:ext>
            </a:extLst>
          </p:cNvPr>
          <p:cNvSpPr/>
          <p:nvPr/>
        </p:nvSpPr>
        <p:spPr>
          <a:xfrm>
            <a:off x="4803913" y="1833140"/>
            <a:ext cx="503583" cy="19709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1</a:t>
            </a:r>
          </a:p>
        </p:txBody>
      </p:sp>
      <p:sp>
        <p:nvSpPr>
          <p:cNvPr id="11" name="Rectangle 10">
            <a:extLst>
              <a:ext uri="{FF2B5EF4-FFF2-40B4-BE49-F238E27FC236}">
                <a16:creationId xmlns:a16="http://schemas.microsoft.com/office/drawing/2014/main" id="{791DCF4D-849A-4B0E-A93E-C1D31A5E7D36}"/>
              </a:ext>
            </a:extLst>
          </p:cNvPr>
          <p:cNvSpPr/>
          <p:nvPr/>
        </p:nvSpPr>
        <p:spPr>
          <a:xfrm>
            <a:off x="5406888" y="3935895"/>
            <a:ext cx="503583" cy="20288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2</a:t>
            </a:r>
          </a:p>
        </p:txBody>
      </p:sp>
      <p:sp>
        <p:nvSpPr>
          <p:cNvPr id="12" name="Rectangle 11">
            <a:extLst>
              <a:ext uri="{FF2B5EF4-FFF2-40B4-BE49-F238E27FC236}">
                <a16:creationId xmlns:a16="http://schemas.microsoft.com/office/drawing/2014/main" id="{0C0D005F-86A8-4056-AE2F-A7882E3D6F74}"/>
              </a:ext>
            </a:extLst>
          </p:cNvPr>
          <p:cNvSpPr/>
          <p:nvPr/>
        </p:nvSpPr>
        <p:spPr>
          <a:xfrm>
            <a:off x="6115878" y="974034"/>
            <a:ext cx="503583" cy="20288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2</a:t>
            </a:r>
          </a:p>
        </p:txBody>
      </p:sp>
      <p:sp>
        <p:nvSpPr>
          <p:cNvPr id="13" name="Rectangle 12">
            <a:extLst>
              <a:ext uri="{FF2B5EF4-FFF2-40B4-BE49-F238E27FC236}">
                <a16:creationId xmlns:a16="http://schemas.microsoft.com/office/drawing/2014/main" id="{A25D14B7-C1E3-4549-99E5-E15339410855}"/>
              </a:ext>
            </a:extLst>
          </p:cNvPr>
          <p:cNvSpPr/>
          <p:nvPr/>
        </p:nvSpPr>
        <p:spPr>
          <a:xfrm>
            <a:off x="6102627" y="3731330"/>
            <a:ext cx="503583" cy="20288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3</a:t>
            </a:r>
          </a:p>
        </p:txBody>
      </p:sp>
      <p:sp>
        <p:nvSpPr>
          <p:cNvPr id="14" name="Rectangle 13">
            <a:extLst>
              <a:ext uri="{FF2B5EF4-FFF2-40B4-BE49-F238E27FC236}">
                <a16:creationId xmlns:a16="http://schemas.microsoft.com/office/drawing/2014/main" id="{F9ED7A63-05E3-4364-9527-641AB6FCAD3C}"/>
              </a:ext>
            </a:extLst>
          </p:cNvPr>
          <p:cNvSpPr/>
          <p:nvPr/>
        </p:nvSpPr>
        <p:spPr>
          <a:xfrm>
            <a:off x="9203636" y="974034"/>
            <a:ext cx="503583" cy="20288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3</a:t>
            </a:r>
          </a:p>
        </p:txBody>
      </p:sp>
      <p:sp>
        <p:nvSpPr>
          <p:cNvPr id="15" name="Rectangle 14">
            <a:extLst>
              <a:ext uri="{FF2B5EF4-FFF2-40B4-BE49-F238E27FC236}">
                <a16:creationId xmlns:a16="http://schemas.microsoft.com/office/drawing/2014/main" id="{235E68F7-E5FC-4419-8BC8-EAC78D3F0479}"/>
              </a:ext>
            </a:extLst>
          </p:cNvPr>
          <p:cNvSpPr/>
          <p:nvPr/>
        </p:nvSpPr>
        <p:spPr>
          <a:xfrm>
            <a:off x="6708916" y="3930114"/>
            <a:ext cx="503583" cy="2086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4</a:t>
            </a:r>
          </a:p>
        </p:txBody>
      </p:sp>
      <p:sp>
        <p:nvSpPr>
          <p:cNvPr id="16" name="Rectangle 15">
            <a:extLst>
              <a:ext uri="{FF2B5EF4-FFF2-40B4-BE49-F238E27FC236}">
                <a16:creationId xmlns:a16="http://schemas.microsoft.com/office/drawing/2014/main" id="{353F04C1-7364-4916-BCCA-7ABAE4935E41}"/>
              </a:ext>
            </a:extLst>
          </p:cNvPr>
          <p:cNvSpPr/>
          <p:nvPr/>
        </p:nvSpPr>
        <p:spPr>
          <a:xfrm>
            <a:off x="2882350" y="974033"/>
            <a:ext cx="503583" cy="20288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4</a:t>
            </a:r>
          </a:p>
        </p:txBody>
      </p:sp>
      <p:sp>
        <p:nvSpPr>
          <p:cNvPr id="17" name="Rectangle 16">
            <a:extLst>
              <a:ext uri="{FF2B5EF4-FFF2-40B4-BE49-F238E27FC236}">
                <a16:creationId xmlns:a16="http://schemas.microsoft.com/office/drawing/2014/main" id="{2653E2A8-D891-476E-A0E3-955AF344FDCF}"/>
              </a:ext>
            </a:extLst>
          </p:cNvPr>
          <p:cNvSpPr/>
          <p:nvPr/>
        </p:nvSpPr>
        <p:spPr>
          <a:xfrm>
            <a:off x="7507361" y="3816627"/>
            <a:ext cx="503583" cy="20288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5</a:t>
            </a:r>
          </a:p>
        </p:txBody>
      </p:sp>
      <p:sp>
        <p:nvSpPr>
          <p:cNvPr id="18" name="Rectangle 17">
            <a:extLst>
              <a:ext uri="{FF2B5EF4-FFF2-40B4-BE49-F238E27FC236}">
                <a16:creationId xmlns:a16="http://schemas.microsoft.com/office/drawing/2014/main" id="{572C6D11-9D15-4B9A-9190-484D2DED559F}"/>
              </a:ext>
            </a:extLst>
          </p:cNvPr>
          <p:cNvSpPr/>
          <p:nvPr/>
        </p:nvSpPr>
        <p:spPr>
          <a:xfrm>
            <a:off x="7772406" y="2650435"/>
            <a:ext cx="503583" cy="2492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5</a:t>
            </a:r>
          </a:p>
        </p:txBody>
      </p:sp>
    </p:spTree>
    <p:extLst>
      <p:ext uri="{BB962C8B-B14F-4D97-AF65-F5344CB8AC3E}">
        <p14:creationId xmlns:p14="http://schemas.microsoft.com/office/powerpoint/2010/main" val="1332009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BE615D-283C-480D-89CC-4745222E3803}"/>
              </a:ext>
            </a:extLst>
          </p:cNvPr>
          <p:cNvSpPr/>
          <p:nvPr/>
        </p:nvSpPr>
        <p:spPr>
          <a:xfrm>
            <a:off x="212035" y="238539"/>
            <a:ext cx="11767930" cy="648031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a:p>
            <a:endParaRPr lang="en-US" dirty="0"/>
          </a:p>
          <a:p>
            <a:endParaRPr lang="en-US" dirty="0"/>
          </a:p>
          <a:p>
            <a:endParaRPr lang="en-US" dirty="0"/>
          </a:p>
          <a:p>
            <a:endParaRPr lang="en-US" dirty="0"/>
          </a:p>
          <a:p>
            <a:endParaRPr lang="en-US" dirty="0"/>
          </a:p>
          <a:p>
            <a:pPr algn="ctr"/>
            <a:endParaRPr lang="en-US" b="1" u="sng" dirty="0">
              <a:solidFill>
                <a:srgbClr val="7030A0"/>
              </a:solidFill>
            </a:endParaRPr>
          </a:p>
          <a:p>
            <a:pPr algn="ctr"/>
            <a:endParaRPr lang="en-US" b="1" u="sng" dirty="0">
              <a:solidFill>
                <a:srgbClr val="7030A0"/>
              </a:solidFill>
            </a:endParaRPr>
          </a:p>
          <a:p>
            <a:pPr algn="ctr"/>
            <a:endParaRPr lang="en-US" b="1" u="sng" dirty="0">
              <a:solidFill>
                <a:srgbClr val="7030A0"/>
              </a:solidFill>
            </a:endParaRPr>
          </a:p>
          <a:p>
            <a:pPr algn="ctr"/>
            <a:endParaRPr lang="en-US" b="1" u="sng" dirty="0">
              <a:solidFill>
                <a:srgbClr val="7030A0"/>
              </a:solidFill>
            </a:endParaRPr>
          </a:p>
          <a:p>
            <a:pPr algn="ctr"/>
            <a:endParaRPr lang="en-US" b="1" u="sng" dirty="0">
              <a:solidFill>
                <a:srgbClr val="7030A0"/>
              </a:solidFill>
            </a:endParaRPr>
          </a:p>
          <a:p>
            <a:pPr algn="ctr"/>
            <a:endParaRPr lang="en-US" b="1" u="sng" dirty="0">
              <a:solidFill>
                <a:srgbClr val="7030A0"/>
              </a:solidFill>
            </a:endParaRPr>
          </a:p>
          <a:p>
            <a:pPr algn="ctr"/>
            <a:endParaRPr lang="en-US" b="1" u="sng" dirty="0">
              <a:solidFill>
                <a:srgbClr val="7030A0"/>
              </a:solidFill>
            </a:endParaRPr>
          </a:p>
          <a:p>
            <a:pPr algn="ctr"/>
            <a:endParaRPr lang="en-US" b="1" u="sng" dirty="0">
              <a:solidFill>
                <a:srgbClr val="7030A0"/>
              </a:solidFill>
            </a:endParaRPr>
          </a:p>
          <a:p>
            <a:pPr algn="ctr"/>
            <a:endParaRPr lang="en-US" b="1" u="sng" dirty="0">
              <a:solidFill>
                <a:srgbClr val="7030A0"/>
              </a:solidFill>
            </a:endParaRPr>
          </a:p>
          <a:p>
            <a:pPr algn="ctr"/>
            <a:endParaRPr lang="en-US" b="1" u="sng" dirty="0">
              <a:solidFill>
                <a:srgbClr val="7030A0"/>
              </a:solidFill>
            </a:endParaRPr>
          </a:p>
          <a:p>
            <a:pPr algn="ctr"/>
            <a:r>
              <a:rPr lang="en-US" b="1" u="sng" dirty="0">
                <a:solidFill>
                  <a:srgbClr val="7030A0"/>
                </a:solidFill>
              </a:rPr>
              <a:t>Possible regiochemical couplings of 3-alkylthiophene.</a:t>
            </a:r>
          </a:p>
          <a:p>
            <a:pPr algn="ctr"/>
            <a:r>
              <a:rPr lang="en-US" b="1" u="sng" dirty="0">
                <a:solidFill>
                  <a:srgbClr val="7030A0"/>
                </a:solidFill>
              </a:rPr>
              <a:t> </a:t>
            </a:r>
          </a:p>
        </p:txBody>
      </p:sp>
      <p:pic>
        <p:nvPicPr>
          <p:cNvPr id="6" name="Picture 5">
            <a:extLst>
              <a:ext uri="{FF2B5EF4-FFF2-40B4-BE49-F238E27FC236}">
                <a16:creationId xmlns:a16="http://schemas.microsoft.com/office/drawing/2014/main" id="{0288717B-6F25-41D0-9D06-604D7F91E8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4900" y="1928132"/>
            <a:ext cx="8852451" cy="3352800"/>
          </a:xfrm>
          <a:prstGeom prst="rect">
            <a:avLst/>
          </a:prstGeom>
        </p:spPr>
      </p:pic>
      <p:pic>
        <p:nvPicPr>
          <p:cNvPr id="1026" name="Picture 2" descr="http://www.chem.cmu.edu/groups/mccullough/mccullough/McCullough07.jpg">
            <a:extLst>
              <a:ext uri="{FF2B5EF4-FFF2-40B4-BE49-F238E27FC236}">
                <a16:creationId xmlns:a16="http://schemas.microsoft.com/office/drawing/2014/main" id="{D2A9B74B-91F6-4974-B543-15FFBF9DCE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029" y="1928132"/>
            <a:ext cx="1754878" cy="17907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a:extLst>
              <a:ext uri="{FF2B5EF4-FFF2-40B4-BE49-F238E27FC236}">
                <a16:creationId xmlns:a16="http://schemas.microsoft.com/office/drawing/2014/main" id="{628DE5A8-7348-4BD9-824E-6DE34E9C0F84}"/>
              </a:ext>
            </a:extLst>
          </p:cNvPr>
          <p:cNvSpPr>
            <a:spLocks noChangeArrowheads="1"/>
          </p:cNvSpPr>
          <p:nvPr/>
        </p:nvSpPr>
        <p:spPr bwMode="auto">
          <a:xfrm>
            <a:off x="773372" y="490212"/>
            <a:ext cx="9988551" cy="800219"/>
          </a:xfrm>
          <a:prstGeom prst="rect">
            <a:avLst/>
          </a:prstGeom>
          <a:solidFill>
            <a:srgbClr val="FFC000"/>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33"/>
                </a:solidFill>
                <a:effectLst/>
                <a:latin typeface="Arial" panose="020B0604020202020204" pitchFamily="34" charset="0"/>
                <a:cs typeface="Arial" panose="020B0604020202020204" pitchFamily="34" charset="0"/>
              </a:rPr>
              <a:t>Professor and Vice President of Research Carnegie Mellon University Office of Vice President for Research 5000 Forbes Ave. Warner Hall 608 Pittsburgh, PA 15213 </a:t>
            </a:r>
            <a:r>
              <a:rPr kumimoji="0" lang="en-US" altLang="en-US" sz="1400" b="1" i="0" u="none" strike="noStrike" cap="none" normalizeH="0" baseline="0" dirty="0">
                <a:ln>
                  <a:noFill/>
                </a:ln>
                <a:solidFill>
                  <a:srgbClr val="663399"/>
                </a:solidFill>
                <a:effectLst/>
                <a:latin typeface="Arial" panose="020B0604020202020204" pitchFamily="34" charset="0"/>
                <a:cs typeface="Arial" panose="020B0604020202020204" pitchFamily="34" charset="0"/>
                <a:hlinkClick r:id="rId4"/>
              </a:rPr>
              <a:t>rm5g@andrew.cmu.edu</a:t>
            </a:r>
            <a:r>
              <a:rPr kumimoji="0" lang="en-US" altLang="en-US" sz="1400" b="1" i="0" u="none" strike="noStrike" cap="none" normalizeH="0" baseline="0" dirty="0">
                <a:ln>
                  <a:noFill/>
                </a:ln>
                <a:solidFill>
                  <a:srgbClr val="000033"/>
                </a:solidFill>
                <a:effectLst/>
                <a:latin typeface="Arial" panose="020B0604020202020204" pitchFamily="34" charset="0"/>
                <a:cs typeface="Arial" panose="020B0604020202020204" pitchFamily="34" charset="0"/>
              </a:rPr>
              <a:t> </a:t>
            </a:r>
            <a:br>
              <a:rPr kumimoji="0" lang="en-US" altLang="en-US" sz="1100" b="1" i="0" u="none" strike="noStrike" cap="none" normalizeH="0" baseline="0" dirty="0">
                <a:ln>
                  <a:noFill/>
                </a:ln>
                <a:solidFill>
                  <a:schemeClr val="tx1"/>
                </a:solidFill>
                <a:effectLst/>
              </a:rPr>
            </a:b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8214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57F073-77C7-4592-9FA6-455F6799282C}"/>
              </a:ext>
            </a:extLst>
          </p:cNvPr>
          <p:cNvSpPr/>
          <p:nvPr/>
        </p:nvSpPr>
        <p:spPr>
          <a:xfrm>
            <a:off x="185530" y="172278"/>
            <a:ext cx="11820940" cy="64008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The synthesis of polymers with high electron affinity as the solution processable poly (</a:t>
            </a:r>
            <a:r>
              <a:rPr lang="en-US" b="1" dirty="0" err="1">
                <a:solidFill>
                  <a:schemeClr val="tx1"/>
                </a:solidFill>
              </a:rPr>
              <a:t>cyano</a:t>
            </a:r>
            <a:r>
              <a:rPr lang="en-US" b="1" dirty="0">
                <a:solidFill>
                  <a:schemeClr val="tx1"/>
                </a:solidFill>
              </a:rPr>
              <a:t> </a:t>
            </a:r>
            <a:r>
              <a:rPr lang="en-US" b="1" dirty="0" err="1">
                <a:solidFill>
                  <a:schemeClr val="tx1"/>
                </a:solidFill>
              </a:rPr>
              <a:t>terephthalydene</a:t>
            </a:r>
            <a:r>
              <a:rPr lang="en-US" b="1" dirty="0">
                <a:solidFill>
                  <a:schemeClr val="tx1"/>
                </a:solidFill>
              </a:rPr>
              <a:t>)s which are derivatives of PPV with </a:t>
            </a:r>
            <a:r>
              <a:rPr lang="en-US" b="1" dirty="0" err="1">
                <a:solidFill>
                  <a:schemeClr val="tx1"/>
                </a:solidFill>
              </a:rPr>
              <a:t>cyano</a:t>
            </a:r>
            <a:r>
              <a:rPr lang="en-US" b="1" dirty="0">
                <a:solidFill>
                  <a:schemeClr val="tx1"/>
                </a:solidFill>
              </a:rPr>
              <a:t> groups attached to the vinylic carbons has provided the material necessary to complement the existing hole transport PPVs </a:t>
            </a:r>
          </a:p>
          <a:p>
            <a:endParaRPr lang="en-US" b="1" dirty="0">
              <a:solidFill>
                <a:schemeClr val="tx1"/>
              </a:solidFill>
            </a:endParaRPr>
          </a:p>
          <a:p>
            <a:r>
              <a:rPr lang="en-US" b="1" dirty="0">
                <a:solidFill>
                  <a:schemeClr val="tx1"/>
                </a:solidFill>
              </a:rPr>
              <a:t>--- Poly (</a:t>
            </a:r>
            <a:r>
              <a:rPr lang="en-US" b="1" dirty="0" err="1">
                <a:solidFill>
                  <a:schemeClr val="tx1"/>
                </a:solidFill>
              </a:rPr>
              <a:t>arylenevinylene</a:t>
            </a:r>
            <a:r>
              <a:rPr lang="en-US" b="1" dirty="0">
                <a:solidFill>
                  <a:schemeClr val="tx1"/>
                </a:solidFill>
              </a:rPr>
              <a:t>) s bearing electron withdrawing groups are not easily available by application of the </a:t>
            </a:r>
            <a:r>
              <a:rPr lang="en-US" b="1" dirty="0" err="1">
                <a:solidFill>
                  <a:schemeClr val="tx1"/>
                </a:solidFill>
              </a:rPr>
              <a:t>Wessling</a:t>
            </a:r>
            <a:r>
              <a:rPr lang="en-US" b="1" dirty="0">
                <a:solidFill>
                  <a:schemeClr val="tx1"/>
                </a:solidFill>
              </a:rPr>
              <a:t>   and related procedures and thus these </a:t>
            </a:r>
            <a:r>
              <a:rPr lang="en-US" b="1" dirty="0" err="1">
                <a:solidFill>
                  <a:schemeClr val="tx1"/>
                </a:solidFill>
              </a:rPr>
              <a:t>cyano</a:t>
            </a:r>
            <a:r>
              <a:rPr lang="en-US" b="1" dirty="0">
                <a:solidFill>
                  <a:schemeClr val="tx1"/>
                </a:solidFill>
              </a:rPr>
              <a:t> derivatives of PPV were synthesized via a Knoevenagel condensation route between an aromatic di acetonitrile and the corresponding aromatic dialdehyde</a:t>
            </a:r>
          </a:p>
          <a:p>
            <a:endParaRPr lang="en-US" b="1" dirty="0">
              <a:solidFill>
                <a:schemeClr val="tx1"/>
              </a:solidFill>
            </a:endParaRPr>
          </a:p>
          <a:p>
            <a:endParaRPr lang="en-US" b="1" dirty="0">
              <a:solidFill>
                <a:schemeClr val="tx1"/>
              </a:solidFill>
            </a:endParaRPr>
          </a:p>
          <a:p>
            <a:endParaRPr lang="en-US" b="1" dirty="0">
              <a:solidFill>
                <a:schemeClr val="tx1"/>
              </a:solidFill>
            </a:endParaRPr>
          </a:p>
          <a:p>
            <a:r>
              <a:rPr lang="en-US" b="1" dirty="0">
                <a:solidFill>
                  <a:schemeClr val="tx1"/>
                </a:solidFill>
              </a:rPr>
              <a:t>  </a:t>
            </a:r>
          </a:p>
          <a:p>
            <a:endParaRPr lang="en-US" b="1" dirty="0">
              <a:solidFill>
                <a:schemeClr val="tx1"/>
              </a:solidFill>
            </a:endParaRPr>
          </a:p>
        </p:txBody>
      </p:sp>
      <p:sp>
        <p:nvSpPr>
          <p:cNvPr id="2" name="Rectangle 1">
            <a:extLst>
              <a:ext uri="{FF2B5EF4-FFF2-40B4-BE49-F238E27FC236}">
                <a16:creationId xmlns:a16="http://schemas.microsoft.com/office/drawing/2014/main" id="{63745E0E-5148-4146-B3B4-4480739EF064}"/>
              </a:ext>
            </a:extLst>
          </p:cNvPr>
          <p:cNvSpPr/>
          <p:nvPr/>
        </p:nvSpPr>
        <p:spPr>
          <a:xfrm>
            <a:off x="4479235" y="410817"/>
            <a:ext cx="3723861" cy="37106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err="1">
                <a:solidFill>
                  <a:schemeClr val="tx1"/>
                </a:solidFill>
              </a:rPr>
              <a:t>Cyanopolymers</a:t>
            </a:r>
            <a:endParaRPr lang="en-US" sz="2400" b="1" u="sng" dirty="0">
              <a:solidFill>
                <a:schemeClr val="tx1"/>
              </a:solidFill>
            </a:endParaRPr>
          </a:p>
        </p:txBody>
      </p:sp>
      <p:pic>
        <p:nvPicPr>
          <p:cNvPr id="5" name="Picture 4">
            <a:extLst>
              <a:ext uri="{FF2B5EF4-FFF2-40B4-BE49-F238E27FC236}">
                <a16:creationId xmlns:a16="http://schemas.microsoft.com/office/drawing/2014/main" id="{6A95A014-B13A-42E1-8CDF-3E237CDAF9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5113" y="3816627"/>
            <a:ext cx="6732104" cy="2411896"/>
          </a:xfrm>
          <a:prstGeom prst="rect">
            <a:avLst/>
          </a:prstGeom>
        </p:spPr>
      </p:pic>
      <p:sp>
        <p:nvSpPr>
          <p:cNvPr id="6" name="Oval 5">
            <a:extLst>
              <a:ext uri="{FF2B5EF4-FFF2-40B4-BE49-F238E27FC236}">
                <a16:creationId xmlns:a16="http://schemas.microsoft.com/office/drawing/2014/main" id="{E548F5B1-DD59-465F-9287-43A6F9CABEA4}"/>
              </a:ext>
            </a:extLst>
          </p:cNvPr>
          <p:cNvSpPr/>
          <p:nvPr/>
        </p:nvSpPr>
        <p:spPr>
          <a:xfrm>
            <a:off x="384313" y="4598504"/>
            <a:ext cx="2100470" cy="35780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Example .1</a:t>
            </a:r>
          </a:p>
        </p:txBody>
      </p:sp>
      <p:sp>
        <p:nvSpPr>
          <p:cNvPr id="7" name="Rectangle 6">
            <a:extLst>
              <a:ext uri="{FF2B5EF4-FFF2-40B4-BE49-F238E27FC236}">
                <a16:creationId xmlns:a16="http://schemas.microsoft.com/office/drawing/2014/main" id="{C552C579-78D6-4468-ABFA-48750DC2AFE9}"/>
              </a:ext>
            </a:extLst>
          </p:cNvPr>
          <p:cNvSpPr/>
          <p:nvPr/>
        </p:nvSpPr>
        <p:spPr>
          <a:xfrm>
            <a:off x="3326296" y="5764696"/>
            <a:ext cx="2941982" cy="31805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Knoevenagel Condensation</a:t>
            </a:r>
          </a:p>
        </p:txBody>
      </p:sp>
    </p:spTree>
    <p:extLst>
      <p:ext uri="{BB962C8B-B14F-4D97-AF65-F5344CB8AC3E}">
        <p14:creationId xmlns:p14="http://schemas.microsoft.com/office/powerpoint/2010/main" val="752490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648E06-6258-4C32-947B-66386E9FBD1F}"/>
              </a:ext>
            </a:extLst>
          </p:cNvPr>
          <p:cNvSpPr/>
          <p:nvPr/>
        </p:nvSpPr>
        <p:spPr>
          <a:xfrm>
            <a:off x="371061" y="188843"/>
            <a:ext cx="11820939" cy="648031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624FB74-A9A0-4C83-BEEB-08A7D0B7F6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574" y="357040"/>
            <a:ext cx="8030817" cy="2286308"/>
          </a:xfrm>
          <a:prstGeom prst="rect">
            <a:avLst/>
          </a:prstGeom>
        </p:spPr>
      </p:pic>
      <p:sp>
        <p:nvSpPr>
          <p:cNvPr id="7" name="Rectangle 6">
            <a:extLst>
              <a:ext uri="{FF2B5EF4-FFF2-40B4-BE49-F238E27FC236}">
                <a16:creationId xmlns:a16="http://schemas.microsoft.com/office/drawing/2014/main" id="{BFAB033B-B8A0-4750-9FCF-B43625BF39B3}"/>
              </a:ext>
            </a:extLst>
          </p:cNvPr>
          <p:cNvSpPr/>
          <p:nvPr/>
        </p:nvSpPr>
        <p:spPr>
          <a:xfrm>
            <a:off x="4293705" y="622852"/>
            <a:ext cx="2941982" cy="53008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Condensation CO-Polymerization</a:t>
            </a:r>
          </a:p>
        </p:txBody>
      </p:sp>
      <p:pic>
        <p:nvPicPr>
          <p:cNvPr id="9" name="Picture 8">
            <a:extLst>
              <a:ext uri="{FF2B5EF4-FFF2-40B4-BE49-F238E27FC236}">
                <a16:creationId xmlns:a16="http://schemas.microsoft.com/office/drawing/2014/main" id="{9F3005E9-D1D6-4DBD-A86E-427F95E7F5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4573" y="2773872"/>
            <a:ext cx="8030817" cy="2776637"/>
          </a:xfrm>
          <a:prstGeom prst="rect">
            <a:avLst/>
          </a:prstGeom>
        </p:spPr>
      </p:pic>
      <p:sp>
        <p:nvSpPr>
          <p:cNvPr id="10" name="Rectangle 9">
            <a:extLst>
              <a:ext uri="{FF2B5EF4-FFF2-40B4-BE49-F238E27FC236}">
                <a16:creationId xmlns:a16="http://schemas.microsoft.com/office/drawing/2014/main" id="{CCFEDD74-7895-4F4A-8765-3299EA912B70}"/>
              </a:ext>
            </a:extLst>
          </p:cNvPr>
          <p:cNvSpPr/>
          <p:nvPr/>
        </p:nvSpPr>
        <p:spPr>
          <a:xfrm>
            <a:off x="8918715" y="4075044"/>
            <a:ext cx="2941982" cy="53008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Wittig Route</a:t>
            </a:r>
          </a:p>
          <a:p>
            <a:pPr algn="ctr"/>
            <a:r>
              <a:rPr lang="en-US" b="1" dirty="0">
                <a:solidFill>
                  <a:srgbClr val="FFFF00"/>
                </a:solidFill>
              </a:rPr>
              <a:t>CNPs</a:t>
            </a:r>
          </a:p>
        </p:txBody>
      </p:sp>
      <p:sp>
        <p:nvSpPr>
          <p:cNvPr id="11" name="Rectangle 10">
            <a:extLst>
              <a:ext uri="{FF2B5EF4-FFF2-40B4-BE49-F238E27FC236}">
                <a16:creationId xmlns:a16="http://schemas.microsoft.com/office/drawing/2014/main" id="{699115E5-F824-4344-9C59-ADBF516D5CB0}"/>
              </a:ext>
            </a:extLst>
          </p:cNvPr>
          <p:cNvSpPr/>
          <p:nvPr/>
        </p:nvSpPr>
        <p:spPr>
          <a:xfrm>
            <a:off x="1974573" y="5698435"/>
            <a:ext cx="8030817" cy="53671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Q</a:t>
            </a:r>
            <a:r>
              <a:rPr lang="en-US" b="1" dirty="0">
                <a:solidFill>
                  <a:srgbClr val="FFFF00"/>
                </a:solidFill>
              </a:rPr>
              <a:t>: What is the difference between electroluminescence and photoluminescent </a:t>
            </a:r>
            <a:r>
              <a:rPr lang="en-US" dirty="0">
                <a:solidFill>
                  <a:srgbClr val="FFFF00"/>
                </a:solidFill>
              </a:rPr>
              <a:t>.</a:t>
            </a:r>
          </a:p>
        </p:txBody>
      </p:sp>
    </p:spTree>
    <p:extLst>
      <p:ext uri="{BB962C8B-B14F-4D97-AF65-F5344CB8AC3E}">
        <p14:creationId xmlns:p14="http://schemas.microsoft.com/office/powerpoint/2010/main" val="1331546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6E2638-59E7-4BBF-AA7C-46B876CEBC59}"/>
              </a:ext>
            </a:extLst>
          </p:cNvPr>
          <p:cNvSpPr/>
          <p:nvPr/>
        </p:nvSpPr>
        <p:spPr>
          <a:xfrm>
            <a:off x="125892" y="66259"/>
            <a:ext cx="11940209" cy="646706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One of the most important soluble precursor routes to PPV was developed by </a:t>
            </a:r>
            <a:r>
              <a:rPr lang="en-US" sz="2000" b="1" dirty="0" err="1">
                <a:solidFill>
                  <a:schemeClr val="tx1"/>
                </a:solidFill>
              </a:rPr>
              <a:t>Wessling</a:t>
            </a:r>
            <a:r>
              <a:rPr lang="en-US" sz="2000" b="1" dirty="0">
                <a:solidFill>
                  <a:schemeClr val="tx1"/>
                </a:solidFill>
              </a:rPr>
              <a:t> and co-workers </a:t>
            </a:r>
            <a:r>
              <a:rPr lang="en-US" sz="2000" b="1" dirty="0" err="1">
                <a:solidFill>
                  <a:schemeClr val="tx1"/>
                </a:solidFill>
              </a:rPr>
              <a:t>inthe</a:t>
            </a:r>
            <a:r>
              <a:rPr lang="en-US" sz="2000" b="1" dirty="0">
                <a:solidFill>
                  <a:schemeClr val="tx1"/>
                </a:solidFill>
              </a:rPr>
              <a:t> 1960s [137,138] based upon aqueous solvent synthesis of poly( p-xylylene-a-</a:t>
            </a:r>
            <a:r>
              <a:rPr lang="en-US" sz="2000" b="1" dirty="0" err="1">
                <a:solidFill>
                  <a:schemeClr val="tx1"/>
                </a:solidFill>
              </a:rPr>
              <a:t>dialkylsulfoniumhalides</a:t>
            </a:r>
            <a:r>
              <a:rPr lang="en-US" sz="2000" b="1" dirty="0">
                <a:solidFill>
                  <a:schemeClr val="tx1"/>
                </a:solidFill>
              </a:rPr>
              <a:t>) from a,a0-bis(</a:t>
            </a:r>
            <a:r>
              <a:rPr lang="en-US" sz="2000" b="1" dirty="0" err="1">
                <a:solidFill>
                  <a:schemeClr val="tx1"/>
                </a:solidFill>
              </a:rPr>
              <a:t>dialkyl</a:t>
            </a:r>
            <a:r>
              <a:rPr lang="en-US" sz="2000" b="1" dirty="0">
                <a:solidFill>
                  <a:schemeClr val="tx1"/>
                </a:solidFill>
              </a:rPr>
              <a:t> sulfonium salts), followed by </a:t>
            </a:r>
            <a:r>
              <a:rPr lang="en-US" sz="2000" b="1" dirty="0" err="1">
                <a:solidFill>
                  <a:schemeClr val="tx1"/>
                </a:solidFill>
              </a:rPr>
              <a:t>thermlytic</a:t>
            </a:r>
            <a:r>
              <a:rPr lang="en-US" sz="2000" b="1" dirty="0">
                <a:solidFill>
                  <a:schemeClr val="tx1"/>
                </a:solidFill>
              </a:rPr>
              <a:t> formation of the final conjugated polymers as shown in Fig.1</a:t>
            </a:r>
          </a:p>
          <a:p>
            <a:endParaRPr lang="en-US" sz="2000" b="1" dirty="0">
              <a:solidFill>
                <a:schemeClr val="tx1"/>
              </a:solidFill>
            </a:endParaRPr>
          </a:p>
          <a:p>
            <a:endParaRPr lang="en-US" sz="2000" b="1" dirty="0">
              <a:solidFill>
                <a:schemeClr val="tx1"/>
              </a:solidFill>
            </a:endParaRPr>
          </a:p>
          <a:p>
            <a:r>
              <a:rPr lang="en-US" sz="2000" b="1" dirty="0">
                <a:solidFill>
                  <a:schemeClr val="tx1"/>
                </a:solidFill>
              </a:rPr>
              <a:t> </a:t>
            </a:r>
          </a:p>
          <a:p>
            <a:pPr algn="ct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a:p>
            <a:pPr algn="ctr"/>
            <a:endParaRPr lang="en-US" sz="2000" b="1" dirty="0">
              <a:solidFill>
                <a:schemeClr val="tx1"/>
              </a:solidFill>
            </a:endParaRPr>
          </a:p>
          <a:p>
            <a:pPr algn="ctr"/>
            <a:r>
              <a:rPr lang="en-US" sz="2000" b="1" dirty="0">
                <a:solidFill>
                  <a:schemeClr val="tx1"/>
                </a:solidFill>
              </a:rPr>
              <a:t>Fig.</a:t>
            </a:r>
            <a:r>
              <a:rPr lang="en-US" dirty="0"/>
              <a:t> </a:t>
            </a:r>
            <a:r>
              <a:rPr lang="en-US" b="1" dirty="0">
                <a:solidFill>
                  <a:schemeClr val="tx1"/>
                </a:solidFill>
              </a:rPr>
              <a:t>The sulfonium precursor route (</a:t>
            </a:r>
            <a:r>
              <a:rPr lang="en-US" b="1" dirty="0" err="1">
                <a:solidFill>
                  <a:schemeClr val="tx1"/>
                </a:solidFill>
              </a:rPr>
              <a:t>Wessling</a:t>
            </a:r>
            <a:r>
              <a:rPr lang="en-US" b="1" dirty="0">
                <a:solidFill>
                  <a:schemeClr val="tx1"/>
                </a:solidFill>
              </a:rPr>
              <a:t>) to PPV.</a:t>
            </a:r>
            <a:endParaRPr lang="en-US" sz="2000" b="1" dirty="0">
              <a:solidFill>
                <a:schemeClr val="tx1"/>
              </a:solidFill>
            </a:endParaRPr>
          </a:p>
        </p:txBody>
      </p:sp>
      <p:sp>
        <p:nvSpPr>
          <p:cNvPr id="5" name="Rectangle 4">
            <a:extLst>
              <a:ext uri="{FF2B5EF4-FFF2-40B4-BE49-F238E27FC236}">
                <a16:creationId xmlns:a16="http://schemas.microsoft.com/office/drawing/2014/main" id="{9710034A-E80D-4850-9B76-F83C0617835E}"/>
              </a:ext>
            </a:extLst>
          </p:cNvPr>
          <p:cNvSpPr/>
          <p:nvPr/>
        </p:nvSpPr>
        <p:spPr>
          <a:xfrm>
            <a:off x="3935892" y="311427"/>
            <a:ext cx="4320208" cy="33130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 The </a:t>
            </a:r>
            <a:r>
              <a:rPr lang="en-US" b="1" dirty="0" err="1">
                <a:solidFill>
                  <a:schemeClr val="tx1"/>
                </a:solidFill>
              </a:rPr>
              <a:t>Wessling</a:t>
            </a:r>
            <a:r>
              <a:rPr lang="en-US" b="1" dirty="0">
                <a:solidFill>
                  <a:schemeClr val="tx1"/>
                </a:solidFill>
              </a:rPr>
              <a:t> Method</a:t>
            </a:r>
          </a:p>
        </p:txBody>
      </p:sp>
      <p:pic>
        <p:nvPicPr>
          <p:cNvPr id="7" name="Picture 6">
            <a:extLst>
              <a:ext uri="{FF2B5EF4-FFF2-40B4-BE49-F238E27FC236}">
                <a16:creationId xmlns:a16="http://schemas.microsoft.com/office/drawing/2014/main" id="{1AFB9821-1F2F-4523-A9C7-6D064A05EF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6523" y="2035011"/>
            <a:ext cx="9064486" cy="3153215"/>
          </a:xfrm>
          <a:prstGeom prst="rect">
            <a:avLst/>
          </a:prstGeom>
        </p:spPr>
      </p:pic>
      <p:sp>
        <p:nvSpPr>
          <p:cNvPr id="9" name="Rectangle 8">
            <a:extLst>
              <a:ext uri="{FF2B5EF4-FFF2-40B4-BE49-F238E27FC236}">
                <a16:creationId xmlns:a16="http://schemas.microsoft.com/office/drawing/2014/main" id="{3B0EAABD-878C-4CD9-8E3F-510950594CEB}"/>
              </a:ext>
            </a:extLst>
          </p:cNvPr>
          <p:cNvSpPr/>
          <p:nvPr/>
        </p:nvSpPr>
        <p:spPr>
          <a:xfrm>
            <a:off x="4187975" y="6016127"/>
            <a:ext cx="3816045" cy="307777"/>
          </a:xfrm>
          <a:prstGeom prst="rect">
            <a:avLst/>
          </a:prstGeom>
          <a:solidFill>
            <a:srgbClr val="FFFF00"/>
          </a:solidFill>
        </p:spPr>
        <p:txBody>
          <a:bodyPr wrap="none">
            <a:spAutoFit/>
          </a:bodyPr>
          <a:lstStyle/>
          <a:p>
            <a:r>
              <a:rPr lang="da-DK" sz="1400" b="1" dirty="0">
                <a:latin typeface="AdvPS6F0B"/>
              </a:rPr>
              <a:t>L. Akcelrud / Prog. Polym. Sci. 28 (2003) 875–962</a:t>
            </a:r>
            <a:endParaRPr lang="en-US" sz="1400" b="1" dirty="0"/>
          </a:p>
        </p:txBody>
      </p:sp>
    </p:spTree>
    <p:extLst>
      <p:ext uri="{BB962C8B-B14F-4D97-AF65-F5344CB8AC3E}">
        <p14:creationId xmlns:p14="http://schemas.microsoft.com/office/powerpoint/2010/main" val="1313314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F80B3F-827B-4FF3-981E-4B66D416D686}"/>
              </a:ext>
            </a:extLst>
          </p:cNvPr>
          <p:cNvSpPr/>
          <p:nvPr/>
        </p:nvSpPr>
        <p:spPr>
          <a:xfrm>
            <a:off x="225287" y="192157"/>
            <a:ext cx="11741426" cy="64008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rgbClr val="FF0000"/>
                </a:solidFill>
              </a:rPr>
              <a:t>Note.1    </a:t>
            </a:r>
            <a:r>
              <a:rPr lang="en-US" b="1" dirty="0">
                <a:solidFill>
                  <a:schemeClr val="tx1"/>
                </a:solidFill>
              </a:rPr>
              <a:t>The electron withdrawing effect of the </a:t>
            </a:r>
            <a:r>
              <a:rPr lang="en-US" b="1" dirty="0" err="1">
                <a:solidFill>
                  <a:schemeClr val="tx1"/>
                </a:solidFill>
              </a:rPr>
              <a:t>cyano</a:t>
            </a:r>
            <a:r>
              <a:rPr lang="en-US" b="1" dirty="0">
                <a:solidFill>
                  <a:schemeClr val="tx1"/>
                </a:solidFill>
              </a:rPr>
              <a:t> group  is calculated to increase the binding energies of both occupied p and unoccupied pp states.</a:t>
            </a:r>
          </a:p>
          <a:p>
            <a:r>
              <a:rPr lang="en-US" b="1" dirty="0">
                <a:solidFill>
                  <a:schemeClr val="tx1"/>
                </a:solidFill>
              </a:rPr>
              <a:t> </a:t>
            </a:r>
          </a:p>
          <a:p>
            <a:r>
              <a:rPr lang="en-US" b="1" u="sng" dirty="0">
                <a:solidFill>
                  <a:srgbClr val="FF0000"/>
                </a:solidFill>
              </a:rPr>
              <a:t>Note.2 </a:t>
            </a:r>
            <a:r>
              <a:rPr lang="en-US" b="1" dirty="0">
                <a:solidFill>
                  <a:schemeClr val="tx1"/>
                </a:solidFill>
              </a:rPr>
              <a:t>Copolymerization improves polymer solubility in volatile organic solvents and decreases crystallinity, improving the film forming properties, and also increases the band gap by confining conjugation.</a:t>
            </a:r>
          </a:p>
          <a:p>
            <a:endParaRPr lang="en-US" b="1" dirty="0">
              <a:solidFill>
                <a:schemeClr val="tx1"/>
              </a:solidFill>
            </a:endParaRPr>
          </a:p>
          <a:p>
            <a:r>
              <a:rPr lang="en-US" b="1" u="sng" dirty="0">
                <a:solidFill>
                  <a:srgbClr val="FF0000"/>
                </a:solidFill>
              </a:rPr>
              <a:t>Note.3  </a:t>
            </a:r>
            <a:r>
              <a:rPr lang="en-US" b="1" dirty="0">
                <a:solidFill>
                  <a:schemeClr val="tx1"/>
                </a:solidFill>
              </a:rPr>
              <a:t>Polymers having an octamethylene spacer between methoxy-PPV segments containing </a:t>
            </a:r>
            <a:r>
              <a:rPr lang="en-US" b="1" dirty="0" err="1">
                <a:solidFill>
                  <a:schemeClr val="tx1"/>
                </a:solidFill>
              </a:rPr>
              <a:t>cyano</a:t>
            </a:r>
            <a:r>
              <a:rPr lang="en-US" b="1" dirty="0">
                <a:solidFill>
                  <a:schemeClr val="tx1"/>
                </a:solidFill>
              </a:rPr>
              <a:t> groups in the double bond or in the 2,5-positions in the aromatic ring emitted an orange-red or yellow light, respectively, in contrast with a similar structure without the </a:t>
            </a:r>
            <a:r>
              <a:rPr lang="en-US" b="1" dirty="0" err="1">
                <a:solidFill>
                  <a:schemeClr val="tx1"/>
                </a:solidFill>
              </a:rPr>
              <a:t>cyano</a:t>
            </a:r>
            <a:r>
              <a:rPr lang="en-US" b="1" dirty="0">
                <a:solidFill>
                  <a:schemeClr val="tx1"/>
                </a:solidFill>
              </a:rPr>
              <a:t> group which emitted in the blue region.</a:t>
            </a:r>
            <a:r>
              <a:rPr lang="en-US" dirty="0"/>
              <a:t> </a:t>
            </a:r>
            <a:r>
              <a:rPr lang="en-US" b="1" dirty="0">
                <a:solidFill>
                  <a:schemeClr val="tx1"/>
                </a:solidFill>
              </a:rPr>
              <a:t>The observed bathochromic shift is due to the</a:t>
            </a:r>
          </a:p>
          <a:p>
            <a:r>
              <a:rPr lang="en-US" b="1" dirty="0">
                <a:solidFill>
                  <a:schemeClr val="tx1"/>
                </a:solidFill>
              </a:rPr>
              <a:t>lowering of the conduction band ( LUMO ).</a:t>
            </a: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r>
              <a:rPr lang="en-US" b="1" dirty="0">
                <a:solidFill>
                  <a:schemeClr val="tx1"/>
                </a:solidFill>
              </a:rPr>
              <a:t> </a:t>
            </a:r>
          </a:p>
          <a:p>
            <a:endParaRPr lang="en-US" b="1" dirty="0">
              <a:solidFill>
                <a:schemeClr val="tx1"/>
              </a:solidFill>
            </a:endParaRPr>
          </a:p>
        </p:txBody>
      </p:sp>
      <p:pic>
        <p:nvPicPr>
          <p:cNvPr id="6" name="Picture 5">
            <a:extLst>
              <a:ext uri="{FF2B5EF4-FFF2-40B4-BE49-F238E27FC236}">
                <a16:creationId xmlns:a16="http://schemas.microsoft.com/office/drawing/2014/main" id="{05965ED4-0B96-41F9-9851-76D07E3CEA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799" y="3220278"/>
            <a:ext cx="4839375" cy="2769705"/>
          </a:xfrm>
          <a:prstGeom prst="rect">
            <a:avLst/>
          </a:prstGeom>
        </p:spPr>
      </p:pic>
      <p:pic>
        <p:nvPicPr>
          <p:cNvPr id="8" name="Picture 7">
            <a:extLst>
              <a:ext uri="{FF2B5EF4-FFF2-40B4-BE49-F238E27FC236}">
                <a16:creationId xmlns:a16="http://schemas.microsoft.com/office/drawing/2014/main" id="{A081C88B-0260-45D6-AADE-3BBCEE4365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1686" y="3220277"/>
            <a:ext cx="5563376" cy="2769706"/>
          </a:xfrm>
          <a:prstGeom prst="rect">
            <a:avLst/>
          </a:prstGeom>
        </p:spPr>
      </p:pic>
      <p:sp>
        <p:nvSpPr>
          <p:cNvPr id="9" name="Rectangle 8">
            <a:extLst>
              <a:ext uri="{FF2B5EF4-FFF2-40B4-BE49-F238E27FC236}">
                <a16:creationId xmlns:a16="http://schemas.microsoft.com/office/drawing/2014/main" id="{936A63DB-EC5C-41DE-A026-42187548DA50}"/>
              </a:ext>
            </a:extLst>
          </p:cNvPr>
          <p:cNvSpPr/>
          <p:nvPr/>
        </p:nvSpPr>
        <p:spPr>
          <a:xfrm>
            <a:off x="728870" y="6082748"/>
            <a:ext cx="10257182" cy="3313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Q: Write the starting material for the copolymers above, ( </a:t>
            </a:r>
            <a:r>
              <a:rPr lang="en-US" dirty="0" err="1">
                <a:solidFill>
                  <a:srgbClr val="FFFF00"/>
                </a:solidFill>
              </a:rPr>
              <a:t>a,b,c</a:t>
            </a:r>
            <a:r>
              <a:rPr lang="en-US" dirty="0">
                <a:solidFill>
                  <a:srgbClr val="FFFF00"/>
                </a:solidFill>
              </a:rPr>
              <a:t> and d ).</a:t>
            </a:r>
          </a:p>
        </p:txBody>
      </p:sp>
    </p:spTree>
    <p:extLst>
      <p:ext uri="{BB962C8B-B14F-4D97-AF65-F5344CB8AC3E}">
        <p14:creationId xmlns:p14="http://schemas.microsoft.com/office/powerpoint/2010/main" val="2806073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D2B466-0D56-435A-A494-E587826DD667}"/>
              </a:ext>
            </a:extLst>
          </p:cNvPr>
          <p:cNvSpPr/>
          <p:nvPr/>
        </p:nvSpPr>
        <p:spPr>
          <a:xfrm>
            <a:off x="198783" y="208722"/>
            <a:ext cx="11794434" cy="644055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i="1" u="sng" dirty="0">
                <a:solidFill>
                  <a:schemeClr val="tx1"/>
                </a:solidFill>
              </a:rPr>
              <a:t>Thank you for your attention</a:t>
            </a:r>
          </a:p>
          <a:p>
            <a:pPr algn="ctr"/>
            <a:r>
              <a:rPr lang="en-US" sz="4400" b="1" i="1" u="sng" dirty="0" err="1">
                <a:solidFill>
                  <a:schemeClr val="tx1"/>
                </a:solidFill>
              </a:rPr>
              <a:t>Dr.Widad</a:t>
            </a:r>
            <a:r>
              <a:rPr lang="en-US" sz="4400" b="1" i="1" u="sng" dirty="0">
                <a:solidFill>
                  <a:schemeClr val="tx1"/>
                </a:solidFill>
              </a:rPr>
              <a:t> .Salih</a:t>
            </a:r>
          </a:p>
        </p:txBody>
      </p:sp>
    </p:spTree>
    <p:extLst>
      <p:ext uri="{BB962C8B-B14F-4D97-AF65-F5344CB8AC3E}">
        <p14:creationId xmlns:p14="http://schemas.microsoft.com/office/powerpoint/2010/main" val="82038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B5974F6-45C2-4FBD-81ED-5683C656D6F5}"/>
              </a:ext>
            </a:extLst>
          </p:cNvPr>
          <p:cNvSpPr/>
          <p:nvPr/>
        </p:nvSpPr>
        <p:spPr>
          <a:xfrm>
            <a:off x="238538" y="132522"/>
            <a:ext cx="11807687" cy="654657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b="1" dirty="0">
                <a:solidFill>
                  <a:schemeClr val="tx1"/>
                </a:solidFill>
              </a:rPr>
              <a:t>Fig.2  Precursor route to PPV-containing randomly placed acetate and methoxy groups</a:t>
            </a:r>
          </a:p>
        </p:txBody>
      </p:sp>
      <p:pic>
        <p:nvPicPr>
          <p:cNvPr id="6" name="Picture 5">
            <a:extLst>
              <a:ext uri="{FF2B5EF4-FFF2-40B4-BE49-F238E27FC236}">
                <a16:creationId xmlns:a16="http://schemas.microsoft.com/office/drawing/2014/main" id="{A3C83280-2D9A-4484-86E6-B3F365020E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9772" y="691609"/>
            <a:ext cx="8945218" cy="3549086"/>
          </a:xfrm>
          <a:prstGeom prst="rect">
            <a:avLst/>
          </a:prstGeom>
        </p:spPr>
      </p:pic>
      <p:sp>
        <p:nvSpPr>
          <p:cNvPr id="7" name="Rectangle 6">
            <a:extLst>
              <a:ext uri="{FF2B5EF4-FFF2-40B4-BE49-F238E27FC236}">
                <a16:creationId xmlns:a16="http://schemas.microsoft.com/office/drawing/2014/main" id="{D817FF09-4044-4606-B066-1B428B320BC8}"/>
              </a:ext>
            </a:extLst>
          </p:cNvPr>
          <p:cNvSpPr/>
          <p:nvPr/>
        </p:nvSpPr>
        <p:spPr>
          <a:xfrm>
            <a:off x="4187975" y="6016127"/>
            <a:ext cx="3816045" cy="307777"/>
          </a:xfrm>
          <a:prstGeom prst="rect">
            <a:avLst/>
          </a:prstGeom>
          <a:solidFill>
            <a:srgbClr val="FFFF00"/>
          </a:solidFill>
        </p:spPr>
        <p:txBody>
          <a:bodyPr wrap="none">
            <a:spAutoFit/>
          </a:bodyPr>
          <a:lstStyle/>
          <a:p>
            <a:r>
              <a:rPr lang="da-DK" sz="1400" b="1" dirty="0">
                <a:latin typeface="AdvPS6F0B"/>
              </a:rPr>
              <a:t>L. Akcelrud / Prog. Polym. Sci. 28 (2003) 875–962</a:t>
            </a:r>
            <a:endParaRPr lang="en-US" sz="1400" b="1" dirty="0"/>
          </a:p>
        </p:txBody>
      </p:sp>
    </p:spTree>
    <p:extLst>
      <p:ext uri="{BB962C8B-B14F-4D97-AF65-F5344CB8AC3E}">
        <p14:creationId xmlns:p14="http://schemas.microsoft.com/office/powerpoint/2010/main" val="3578697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435747-1818-48EF-8C26-66BADE5BD180}"/>
              </a:ext>
            </a:extLst>
          </p:cNvPr>
          <p:cNvSpPr/>
          <p:nvPr/>
        </p:nvSpPr>
        <p:spPr>
          <a:xfrm>
            <a:off x="225287" y="92765"/>
            <a:ext cx="11741426" cy="653332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F0000"/>
                </a:solidFill>
              </a:rPr>
              <a:t>Note</a:t>
            </a:r>
            <a:r>
              <a:rPr lang="en-US" sz="2000" b="1" dirty="0">
                <a:solidFill>
                  <a:schemeClr val="tx1"/>
                </a:solidFill>
              </a:rPr>
              <a:t>: The precursor route involves the preparation of a soluble polymer intermediate that is cast in </a:t>
            </a:r>
            <a:r>
              <a:rPr lang="en-US" sz="2000" b="1" dirty="0" err="1">
                <a:solidFill>
                  <a:schemeClr val="tx1"/>
                </a:solidFill>
              </a:rPr>
              <a:t>theappropriate</a:t>
            </a:r>
            <a:r>
              <a:rPr lang="en-US" sz="2000" b="1" dirty="0">
                <a:solidFill>
                  <a:schemeClr val="tx1"/>
                </a:solidFill>
              </a:rPr>
              <a:t> substrate and after thermal treatment is converted to the final product in situ. This involves producing a polymer in which the arylene units are connected by ethylene units. The saturated units in the precursor contain a group which not only solubilizes the macromolecule and allows for processing, but also acts as a leaving group, thus affording the unsaturated vinylene units of a fully conjugated polymer.</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r>
              <a:rPr lang="en-US" sz="1600" b="1" dirty="0">
                <a:solidFill>
                  <a:schemeClr val="tx1"/>
                </a:solidFill>
              </a:rPr>
              <a:t>An important soluble precursor route for PPV and related polymers involves the polymerization of 1,4-bis(chloromethyl) (or bromomethyl) a renes by treatment with about one equivalent of potassium t-butoxide in non-hydroxylic solvents like tetrahydrofuran.</a:t>
            </a:r>
          </a:p>
          <a:p>
            <a:r>
              <a:rPr lang="en-US" sz="1600" b="1" dirty="0">
                <a:solidFill>
                  <a:schemeClr val="tx1"/>
                </a:solidFill>
              </a:rPr>
              <a:t>This methodology was first used by </a:t>
            </a:r>
            <a:r>
              <a:rPr lang="en-US" sz="1600" b="1" dirty="0" err="1">
                <a:solidFill>
                  <a:schemeClr val="tx1"/>
                </a:solidFill>
              </a:rPr>
              <a:t>Gilch</a:t>
            </a:r>
            <a:r>
              <a:rPr lang="en-US" sz="1600" b="1" dirty="0">
                <a:solidFill>
                  <a:schemeClr val="tx1"/>
                </a:solidFill>
              </a:rPr>
              <a:t> and Wheelwright as one of the most successfully early PPV synthesis.</a:t>
            </a:r>
          </a:p>
          <a:p>
            <a:endParaRPr lang="en-US" sz="2000" b="1" dirty="0">
              <a:solidFill>
                <a:schemeClr val="tx1"/>
              </a:solidFill>
            </a:endParaRPr>
          </a:p>
          <a:p>
            <a:endParaRPr lang="en-US" sz="2000" b="1"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a:p>
            <a:endParaRPr lang="en-US" dirty="0">
              <a:solidFill>
                <a:schemeClr val="tx1"/>
              </a:solidFill>
            </a:endParaRPr>
          </a:p>
        </p:txBody>
      </p:sp>
      <p:sp>
        <p:nvSpPr>
          <p:cNvPr id="5" name="Rectangle 4">
            <a:extLst>
              <a:ext uri="{FF2B5EF4-FFF2-40B4-BE49-F238E27FC236}">
                <a16:creationId xmlns:a16="http://schemas.microsoft.com/office/drawing/2014/main" id="{97EAD795-EDF3-41E7-A92F-6A41093B0301}"/>
              </a:ext>
            </a:extLst>
          </p:cNvPr>
          <p:cNvSpPr/>
          <p:nvPr/>
        </p:nvSpPr>
        <p:spPr>
          <a:xfrm>
            <a:off x="4293704" y="2067338"/>
            <a:ext cx="3604591" cy="46382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 The chlorine precursor route</a:t>
            </a:r>
          </a:p>
        </p:txBody>
      </p:sp>
      <p:pic>
        <p:nvPicPr>
          <p:cNvPr id="3" name="Picture 2">
            <a:extLst>
              <a:ext uri="{FF2B5EF4-FFF2-40B4-BE49-F238E27FC236}">
                <a16:creationId xmlns:a16="http://schemas.microsoft.com/office/drawing/2014/main" id="{801DD326-DE99-49D0-BC8D-66426A0457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9836" y="4227729"/>
            <a:ext cx="6992326" cy="1848108"/>
          </a:xfrm>
          <a:prstGeom prst="rect">
            <a:avLst/>
          </a:prstGeom>
        </p:spPr>
      </p:pic>
      <p:sp>
        <p:nvSpPr>
          <p:cNvPr id="6" name="Rectangle 5">
            <a:extLst>
              <a:ext uri="{FF2B5EF4-FFF2-40B4-BE49-F238E27FC236}">
                <a16:creationId xmlns:a16="http://schemas.microsoft.com/office/drawing/2014/main" id="{C52E4145-84B0-4583-9609-ADFA7B81B2A6}"/>
              </a:ext>
            </a:extLst>
          </p:cNvPr>
          <p:cNvSpPr/>
          <p:nvPr/>
        </p:nvSpPr>
        <p:spPr>
          <a:xfrm>
            <a:off x="5075583" y="6228522"/>
            <a:ext cx="2186608" cy="2915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chemeClr val="tx1"/>
                </a:solidFill>
              </a:rPr>
              <a:t>Cont</a:t>
            </a:r>
            <a:r>
              <a:rPr lang="en-US" dirty="0">
                <a:solidFill>
                  <a:schemeClr val="tx1"/>
                </a:solidFill>
              </a:rPr>
              <a:t>.</a:t>
            </a:r>
          </a:p>
        </p:txBody>
      </p:sp>
      <p:sp>
        <p:nvSpPr>
          <p:cNvPr id="7" name="Oval 6">
            <a:extLst>
              <a:ext uri="{FF2B5EF4-FFF2-40B4-BE49-F238E27FC236}">
                <a16:creationId xmlns:a16="http://schemas.microsoft.com/office/drawing/2014/main" id="{95A5FE89-6C4F-40D0-95FF-7A62B2F69280}"/>
              </a:ext>
            </a:extLst>
          </p:cNvPr>
          <p:cNvSpPr/>
          <p:nvPr/>
        </p:nvSpPr>
        <p:spPr>
          <a:xfrm>
            <a:off x="490330" y="4572001"/>
            <a:ext cx="1722783" cy="53008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Example.1</a:t>
            </a:r>
          </a:p>
        </p:txBody>
      </p:sp>
    </p:spTree>
    <p:extLst>
      <p:ext uri="{BB962C8B-B14F-4D97-AF65-F5344CB8AC3E}">
        <p14:creationId xmlns:p14="http://schemas.microsoft.com/office/powerpoint/2010/main" val="3050001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F7325F-0A3D-47F5-A466-5228A00392D3}"/>
              </a:ext>
            </a:extLst>
          </p:cNvPr>
          <p:cNvSpPr/>
          <p:nvPr/>
        </p:nvSpPr>
        <p:spPr>
          <a:xfrm>
            <a:off x="622852" y="251791"/>
            <a:ext cx="11396870" cy="618876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46476C4-B30E-4704-BB4A-F556606661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0127" y="627901"/>
            <a:ext cx="7373379" cy="2049038"/>
          </a:xfrm>
          <a:prstGeom prst="rect">
            <a:avLst/>
          </a:prstGeom>
        </p:spPr>
      </p:pic>
      <p:pic>
        <p:nvPicPr>
          <p:cNvPr id="8" name="Picture 7">
            <a:extLst>
              <a:ext uri="{FF2B5EF4-FFF2-40B4-BE49-F238E27FC236}">
                <a16:creationId xmlns:a16="http://schemas.microsoft.com/office/drawing/2014/main" id="{F1DA27CF-E571-4A6A-BBB7-3C922D4DA7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0127" y="2895601"/>
            <a:ext cx="7373379" cy="2696816"/>
          </a:xfrm>
          <a:prstGeom prst="rect">
            <a:avLst/>
          </a:prstGeom>
        </p:spPr>
      </p:pic>
      <p:sp>
        <p:nvSpPr>
          <p:cNvPr id="9" name="Oval 8">
            <a:extLst>
              <a:ext uri="{FF2B5EF4-FFF2-40B4-BE49-F238E27FC236}">
                <a16:creationId xmlns:a16="http://schemas.microsoft.com/office/drawing/2014/main" id="{2B464767-C19B-4C32-9D90-E4562DC4A1F9}"/>
              </a:ext>
            </a:extLst>
          </p:cNvPr>
          <p:cNvSpPr/>
          <p:nvPr/>
        </p:nvSpPr>
        <p:spPr>
          <a:xfrm>
            <a:off x="993911" y="3816627"/>
            <a:ext cx="1722783" cy="53008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Example.2</a:t>
            </a:r>
          </a:p>
        </p:txBody>
      </p:sp>
      <p:sp>
        <p:nvSpPr>
          <p:cNvPr id="10" name="Rectangle 9">
            <a:extLst>
              <a:ext uri="{FF2B5EF4-FFF2-40B4-BE49-F238E27FC236}">
                <a16:creationId xmlns:a16="http://schemas.microsoft.com/office/drawing/2014/main" id="{4396D142-98C0-4908-95A6-9A399022DF76}"/>
              </a:ext>
            </a:extLst>
          </p:cNvPr>
          <p:cNvSpPr/>
          <p:nvPr/>
        </p:nvSpPr>
        <p:spPr>
          <a:xfrm>
            <a:off x="4479233" y="3033172"/>
            <a:ext cx="2027583" cy="35118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CHA, </a:t>
            </a:r>
            <a:r>
              <a:rPr lang="en-US" sz="1200" dirty="0" err="1">
                <a:solidFill>
                  <a:schemeClr val="tx1"/>
                </a:solidFill>
              </a:rPr>
              <a:t>cholestanoxy</a:t>
            </a:r>
            <a:r>
              <a:rPr lang="en-US" sz="1200" dirty="0">
                <a:solidFill>
                  <a:schemeClr val="tx1"/>
                </a:solidFill>
              </a:rPr>
              <a:t> group</a:t>
            </a:r>
          </a:p>
        </p:txBody>
      </p:sp>
    </p:spTree>
    <p:extLst>
      <p:ext uri="{BB962C8B-B14F-4D97-AF65-F5344CB8AC3E}">
        <p14:creationId xmlns:p14="http://schemas.microsoft.com/office/powerpoint/2010/main" val="409464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4D577C-2293-44B0-80C9-2EBC93114786}"/>
              </a:ext>
            </a:extLst>
          </p:cNvPr>
          <p:cNvSpPr/>
          <p:nvPr/>
        </p:nvSpPr>
        <p:spPr>
          <a:xfrm>
            <a:off x="304800" y="188843"/>
            <a:ext cx="11887200" cy="648031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75760412-21D0-417F-9B97-E6C25C296F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365707" y="171393"/>
            <a:ext cx="3765386" cy="4346714"/>
          </a:xfrm>
          <a:prstGeom prst="rect">
            <a:avLst/>
          </a:prstGeom>
        </p:spPr>
      </p:pic>
      <p:sp>
        <p:nvSpPr>
          <p:cNvPr id="7" name="Oval 6">
            <a:extLst>
              <a:ext uri="{FF2B5EF4-FFF2-40B4-BE49-F238E27FC236}">
                <a16:creationId xmlns:a16="http://schemas.microsoft.com/office/drawing/2014/main" id="{CF584969-274F-4CF8-A2D6-BD500EBD1CF6}"/>
              </a:ext>
            </a:extLst>
          </p:cNvPr>
          <p:cNvSpPr/>
          <p:nvPr/>
        </p:nvSpPr>
        <p:spPr>
          <a:xfrm>
            <a:off x="1815546" y="1616766"/>
            <a:ext cx="1722783" cy="53008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00"/>
                </a:solidFill>
              </a:rPr>
              <a:t>Example.3</a:t>
            </a:r>
          </a:p>
        </p:txBody>
      </p:sp>
      <p:sp>
        <p:nvSpPr>
          <p:cNvPr id="8" name="Rectangle 7">
            <a:extLst>
              <a:ext uri="{FF2B5EF4-FFF2-40B4-BE49-F238E27FC236}">
                <a16:creationId xmlns:a16="http://schemas.microsoft.com/office/drawing/2014/main" id="{AC2C872B-2CD4-4F35-B3AF-3366DB3703C4}"/>
              </a:ext>
            </a:extLst>
          </p:cNvPr>
          <p:cNvSpPr/>
          <p:nvPr/>
        </p:nvSpPr>
        <p:spPr>
          <a:xfrm>
            <a:off x="1258957" y="4711149"/>
            <a:ext cx="10045147" cy="126558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Horhold</a:t>
            </a:r>
            <a:r>
              <a:rPr lang="en-US" b="1" dirty="0">
                <a:solidFill>
                  <a:schemeClr val="tx1"/>
                </a:solidFill>
              </a:rPr>
              <a:t> and co-works elaborated fairly extensively on this methods and are applied it to synthesis of PPVs with large solubilization  groups on the aryl ring such as </a:t>
            </a:r>
            <a:r>
              <a:rPr lang="en-US" b="1" dirty="0" err="1">
                <a:solidFill>
                  <a:schemeClr val="tx1"/>
                </a:solidFill>
              </a:rPr>
              <a:t>cholestanoxy</a:t>
            </a:r>
            <a:r>
              <a:rPr lang="en-US" b="1" dirty="0">
                <a:solidFill>
                  <a:schemeClr val="tx1"/>
                </a:solidFill>
              </a:rPr>
              <a:t> , high </a:t>
            </a:r>
            <a:r>
              <a:rPr lang="en-US" b="1" dirty="0" err="1">
                <a:solidFill>
                  <a:schemeClr val="tx1"/>
                </a:solidFill>
              </a:rPr>
              <a:t>Mwt</a:t>
            </a:r>
            <a:r>
              <a:rPr lang="en-US" b="1" dirty="0">
                <a:solidFill>
                  <a:schemeClr val="tx1"/>
                </a:solidFill>
              </a:rPr>
              <a:t>, highly </a:t>
            </a:r>
            <a:r>
              <a:rPr lang="en-US" b="1" dirty="0" err="1">
                <a:solidFill>
                  <a:schemeClr val="tx1"/>
                </a:solidFill>
              </a:rPr>
              <a:t>phenylated</a:t>
            </a:r>
            <a:r>
              <a:rPr lang="en-US" b="1" dirty="0">
                <a:solidFill>
                  <a:schemeClr val="tx1"/>
                </a:solidFill>
              </a:rPr>
              <a:t> PPVs.</a:t>
            </a:r>
          </a:p>
        </p:txBody>
      </p:sp>
    </p:spTree>
    <p:extLst>
      <p:ext uri="{BB962C8B-B14F-4D97-AF65-F5344CB8AC3E}">
        <p14:creationId xmlns:p14="http://schemas.microsoft.com/office/powerpoint/2010/main" val="1337166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B2AA5A-4F18-4220-8642-068592483908}"/>
              </a:ext>
            </a:extLst>
          </p:cNvPr>
          <p:cNvSpPr/>
          <p:nvPr/>
        </p:nvSpPr>
        <p:spPr>
          <a:xfrm>
            <a:off x="225287" y="238539"/>
            <a:ext cx="11635410" cy="641405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B0CD4F6-7225-4BAA-B4B3-85420A7DC572}"/>
              </a:ext>
            </a:extLst>
          </p:cNvPr>
          <p:cNvSpPr/>
          <p:nvPr/>
        </p:nvSpPr>
        <p:spPr>
          <a:xfrm>
            <a:off x="4558748" y="371060"/>
            <a:ext cx="3604591" cy="46382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 The Sulfonium precursor route</a:t>
            </a:r>
          </a:p>
        </p:txBody>
      </p:sp>
      <p:pic>
        <p:nvPicPr>
          <p:cNvPr id="7" name="Picture 6">
            <a:extLst>
              <a:ext uri="{FF2B5EF4-FFF2-40B4-BE49-F238E27FC236}">
                <a16:creationId xmlns:a16="http://schemas.microsoft.com/office/drawing/2014/main" id="{382917A1-CCF9-4C90-B03D-4336218921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3269" y="967408"/>
            <a:ext cx="8905461" cy="4486901"/>
          </a:xfrm>
          <a:prstGeom prst="rect">
            <a:avLst/>
          </a:prstGeom>
        </p:spPr>
      </p:pic>
      <p:sp>
        <p:nvSpPr>
          <p:cNvPr id="8" name="Rectangle 7">
            <a:extLst>
              <a:ext uri="{FF2B5EF4-FFF2-40B4-BE49-F238E27FC236}">
                <a16:creationId xmlns:a16="http://schemas.microsoft.com/office/drawing/2014/main" id="{848F1203-7796-4C40-B748-17A88327BB4A}"/>
              </a:ext>
            </a:extLst>
          </p:cNvPr>
          <p:cNvSpPr/>
          <p:nvPr/>
        </p:nvSpPr>
        <p:spPr>
          <a:xfrm>
            <a:off x="1643269" y="5592417"/>
            <a:ext cx="8905461" cy="79513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the sulfonium precursor route described  has been more extensively used than the chlorine precursor methods. ?????. Why.</a:t>
            </a:r>
          </a:p>
        </p:txBody>
      </p:sp>
    </p:spTree>
    <p:extLst>
      <p:ext uri="{BB962C8B-B14F-4D97-AF65-F5344CB8AC3E}">
        <p14:creationId xmlns:p14="http://schemas.microsoft.com/office/powerpoint/2010/main" val="3874173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54BAA39-789B-46F6-9C63-BD34B6B68A08}"/>
              </a:ext>
            </a:extLst>
          </p:cNvPr>
          <p:cNvSpPr/>
          <p:nvPr/>
        </p:nvSpPr>
        <p:spPr>
          <a:xfrm>
            <a:off x="238539" y="192157"/>
            <a:ext cx="11860696" cy="649356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rgbClr val="FF0000"/>
                </a:solidFill>
              </a:rPr>
              <a:t>Note .1   </a:t>
            </a:r>
            <a:r>
              <a:rPr lang="en-US" b="1" dirty="0">
                <a:solidFill>
                  <a:schemeClr val="tx1"/>
                </a:solidFill>
              </a:rPr>
              <a:t>It is a general trend that when electron donating alkoxy groups are attached to phenylene rings of </a:t>
            </a:r>
            <a:r>
              <a:rPr lang="en-US" b="1" dirty="0" err="1">
                <a:solidFill>
                  <a:schemeClr val="tx1"/>
                </a:solidFill>
              </a:rPr>
              <a:t>PPVthe</a:t>
            </a:r>
            <a:r>
              <a:rPr lang="en-US" b="1" dirty="0">
                <a:solidFill>
                  <a:schemeClr val="tx1"/>
                </a:solidFill>
              </a:rPr>
              <a:t> bandgap is reduced and the wavelength of the emitted light shifts to red from the green region</a:t>
            </a:r>
          </a:p>
          <a:p>
            <a:endParaRPr lang="en-US" b="1" dirty="0">
              <a:solidFill>
                <a:schemeClr val="tx1"/>
              </a:solidFill>
            </a:endParaRPr>
          </a:p>
          <a:p>
            <a:r>
              <a:rPr lang="en-US" b="1" dirty="0">
                <a:solidFill>
                  <a:schemeClr val="tx1"/>
                </a:solidFill>
              </a:rPr>
              <a:t> </a:t>
            </a:r>
          </a:p>
          <a:p>
            <a:r>
              <a:rPr lang="en-US" b="1" u="sng" dirty="0">
                <a:solidFill>
                  <a:srgbClr val="FF0000"/>
                </a:solidFill>
              </a:rPr>
              <a:t>Note .2  </a:t>
            </a:r>
            <a:r>
              <a:rPr lang="en-US" b="1" dirty="0">
                <a:solidFill>
                  <a:schemeClr val="tx1"/>
                </a:solidFill>
              </a:rPr>
              <a:t>RO PPVs where the alkoxy RO– length varied from C5 to C12 showed increasing EL intensity with increasing side chain length. This was attributed to the reductions of non-radiative decay processes due to preventing migration of excitons to traps</a:t>
            </a:r>
          </a:p>
          <a:p>
            <a:endParaRPr lang="en-US" dirty="0">
              <a:solidFill>
                <a:schemeClr val="tx1"/>
              </a:solidFill>
            </a:endParaRPr>
          </a:p>
          <a:p>
            <a:r>
              <a:rPr lang="en-US" b="1" u="sng" dirty="0">
                <a:solidFill>
                  <a:srgbClr val="FF0000"/>
                </a:solidFill>
              </a:rPr>
              <a:t>Note.3  </a:t>
            </a:r>
            <a:r>
              <a:rPr lang="en-US" b="1" dirty="0">
                <a:solidFill>
                  <a:schemeClr val="tx1"/>
                </a:solidFill>
              </a:rPr>
              <a:t>Halogenated derivatives of PPV as fluorine [203], chlorine, and bromine substituted PPVs showed a red-shifted emission in relation to observed .The red shift was assigned to the unsubstituted PPV. This contrasted with results for copolymers of PPV and tetrafluoro PPV, where a slight blue shift was electronic effects of fluorine aryl ring substitution and the blue shift to shortening of effective conjugation length.</a:t>
            </a:r>
          </a:p>
          <a:p>
            <a:endParaRPr lang="en-US" b="1" dirty="0">
              <a:solidFill>
                <a:schemeClr val="tx1"/>
              </a:solidFill>
            </a:endParaRPr>
          </a:p>
          <a:p>
            <a:endParaRPr lang="en-US" b="1" dirty="0">
              <a:solidFill>
                <a:schemeClr val="tx1"/>
              </a:solidFill>
            </a:endParaRPr>
          </a:p>
          <a:p>
            <a:endParaRPr lang="en-US" b="1" dirty="0">
              <a:solidFill>
                <a:schemeClr val="tx1"/>
              </a:solidFill>
            </a:endParaRPr>
          </a:p>
          <a:p>
            <a:r>
              <a:rPr lang="en-US" b="1" dirty="0">
                <a:solidFill>
                  <a:schemeClr val="tx1"/>
                </a:solidFill>
              </a:rPr>
              <a:t> </a:t>
            </a:r>
          </a:p>
          <a:p>
            <a:endParaRPr lang="en-US" dirty="0">
              <a:solidFill>
                <a:schemeClr val="tx1"/>
              </a:solidFill>
            </a:endParaRPr>
          </a:p>
        </p:txBody>
      </p:sp>
      <p:sp>
        <p:nvSpPr>
          <p:cNvPr id="5" name="Rectangle 4">
            <a:extLst>
              <a:ext uri="{FF2B5EF4-FFF2-40B4-BE49-F238E27FC236}">
                <a16:creationId xmlns:a16="http://schemas.microsoft.com/office/drawing/2014/main" id="{9FA2B6B0-60CD-425F-8EA8-962040B07428}"/>
              </a:ext>
            </a:extLst>
          </p:cNvPr>
          <p:cNvSpPr/>
          <p:nvPr/>
        </p:nvSpPr>
        <p:spPr>
          <a:xfrm>
            <a:off x="3273287" y="463826"/>
            <a:ext cx="5049078" cy="51683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Effect of the side groups</a:t>
            </a:r>
          </a:p>
        </p:txBody>
      </p:sp>
      <p:sp>
        <p:nvSpPr>
          <p:cNvPr id="6" name="Rectangle 5">
            <a:extLst>
              <a:ext uri="{FF2B5EF4-FFF2-40B4-BE49-F238E27FC236}">
                <a16:creationId xmlns:a16="http://schemas.microsoft.com/office/drawing/2014/main" id="{3BF9BE4A-6120-4955-8953-D8D6612EC05F}"/>
              </a:ext>
            </a:extLst>
          </p:cNvPr>
          <p:cNvSpPr/>
          <p:nvPr/>
        </p:nvSpPr>
        <p:spPr>
          <a:xfrm>
            <a:off x="2544417" y="4863548"/>
            <a:ext cx="7858540" cy="140473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Electronic effect , Intramolecular packing , Side and type of alkyl or aryl groups which affect the 1- Emission color.</a:t>
            </a:r>
          </a:p>
          <a:p>
            <a:pPr algn="ctr"/>
            <a:r>
              <a:rPr lang="en-US" b="1" dirty="0">
                <a:solidFill>
                  <a:schemeClr val="tx1"/>
                </a:solidFill>
              </a:rPr>
              <a:t>2- photoluminescence efficiency (</a:t>
            </a:r>
            <a:r>
              <a:rPr lang="en-US" b="1" dirty="0" err="1">
                <a:solidFill>
                  <a:schemeClr val="tx1"/>
                </a:solidFill>
              </a:rPr>
              <a:t>PLeff</a:t>
            </a:r>
            <a:r>
              <a:rPr lang="en-US" b="1" dirty="0">
                <a:solidFill>
                  <a:schemeClr val="tx1"/>
                </a:solidFill>
              </a:rPr>
              <a:t>).</a:t>
            </a:r>
          </a:p>
        </p:txBody>
      </p:sp>
    </p:spTree>
    <p:extLst>
      <p:ext uri="{BB962C8B-B14F-4D97-AF65-F5344CB8AC3E}">
        <p14:creationId xmlns:p14="http://schemas.microsoft.com/office/powerpoint/2010/main" val="2291464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C23F85-8103-4C62-B41B-688D65402EF3}"/>
              </a:ext>
            </a:extLst>
          </p:cNvPr>
          <p:cNvSpPr/>
          <p:nvPr/>
        </p:nvSpPr>
        <p:spPr>
          <a:xfrm>
            <a:off x="399194" y="235226"/>
            <a:ext cx="11741426" cy="63875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3B9634F3-3E64-41D0-8220-65587B42001E}"/>
              </a:ext>
            </a:extLst>
          </p:cNvPr>
          <p:cNvPicPr>
            <a:picLocks noChangeAspect="1"/>
          </p:cNvPicPr>
          <p:nvPr/>
        </p:nvPicPr>
        <p:blipFill>
          <a:blip r:embed="rId2"/>
          <a:stretch>
            <a:fillRect/>
          </a:stretch>
        </p:blipFill>
        <p:spPr>
          <a:xfrm>
            <a:off x="606701" y="443534"/>
            <a:ext cx="2762250" cy="3638550"/>
          </a:xfrm>
          <a:prstGeom prst="rect">
            <a:avLst/>
          </a:prstGeom>
        </p:spPr>
      </p:pic>
      <p:sp>
        <p:nvSpPr>
          <p:cNvPr id="6" name="Rectangle 5">
            <a:extLst>
              <a:ext uri="{FF2B5EF4-FFF2-40B4-BE49-F238E27FC236}">
                <a16:creationId xmlns:a16="http://schemas.microsoft.com/office/drawing/2014/main" id="{E761C3DA-9FC7-4AE5-B732-61158D0B346B}"/>
              </a:ext>
            </a:extLst>
          </p:cNvPr>
          <p:cNvSpPr/>
          <p:nvPr/>
        </p:nvSpPr>
        <p:spPr>
          <a:xfrm>
            <a:off x="3970476" y="623539"/>
            <a:ext cx="3737112" cy="74212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BEH-</a:t>
            </a:r>
            <a:r>
              <a:rPr lang="en-US" sz="1600" b="1" dirty="0" err="1">
                <a:solidFill>
                  <a:schemeClr val="tx1"/>
                </a:solidFill>
              </a:rPr>
              <a:t>PPV.has</a:t>
            </a:r>
            <a:r>
              <a:rPr lang="en-US" sz="1600" b="1" dirty="0">
                <a:solidFill>
                  <a:schemeClr val="tx1"/>
                </a:solidFill>
              </a:rPr>
              <a:t> a close packing (due to its lateral symmetry) results in reduced </a:t>
            </a:r>
            <a:r>
              <a:rPr lang="en-US" sz="1600" b="1" dirty="0" err="1">
                <a:solidFill>
                  <a:schemeClr val="tx1"/>
                </a:solidFill>
              </a:rPr>
              <a:t>PLeff</a:t>
            </a:r>
            <a:r>
              <a:rPr lang="en-US" sz="1600" b="1" dirty="0">
                <a:solidFill>
                  <a:schemeClr val="tx1"/>
                </a:solidFill>
              </a:rPr>
              <a:t>,</a:t>
            </a:r>
          </a:p>
          <a:p>
            <a:endParaRPr lang="en-US" sz="1600" b="1" dirty="0">
              <a:solidFill>
                <a:schemeClr val="tx1"/>
              </a:solidFill>
            </a:endParaRPr>
          </a:p>
        </p:txBody>
      </p:sp>
      <p:pic>
        <p:nvPicPr>
          <p:cNvPr id="8" name="Picture 7">
            <a:extLst>
              <a:ext uri="{FF2B5EF4-FFF2-40B4-BE49-F238E27FC236}">
                <a16:creationId xmlns:a16="http://schemas.microsoft.com/office/drawing/2014/main" id="{2E2F309A-C9D9-4339-B10B-D8839F5C02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0012" y="1365660"/>
            <a:ext cx="3362794" cy="5001323"/>
          </a:xfrm>
          <a:prstGeom prst="rect">
            <a:avLst/>
          </a:prstGeom>
        </p:spPr>
      </p:pic>
      <p:sp>
        <p:nvSpPr>
          <p:cNvPr id="9" name="Rectangle 8">
            <a:extLst>
              <a:ext uri="{FF2B5EF4-FFF2-40B4-BE49-F238E27FC236}">
                <a16:creationId xmlns:a16="http://schemas.microsoft.com/office/drawing/2014/main" id="{6543B89A-016F-4648-9019-96310498355D}"/>
              </a:ext>
            </a:extLst>
          </p:cNvPr>
          <p:cNvSpPr/>
          <p:nvPr/>
        </p:nvSpPr>
        <p:spPr>
          <a:xfrm>
            <a:off x="4401351" y="3836711"/>
            <a:ext cx="3737112" cy="74212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Polymers bearing bulky side groups show increased </a:t>
            </a:r>
            <a:r>
              <a:rPr lang="en-US" sz="1600" b="1" dirty="0" err="1">
                <a:solidFill>
                  <a:schemeClr val="tx1"/>
                </a:solidFill>
              </a:rPr>
              <a:t>PLeff</a:t>
            </a:r>
            <a:endParaRPr lang="en-US" sz="1600" b="1" dirty="0">
              <a:solidFill>
                <a:schemeClr val="tx1"/>
              </a:solidFill>
            </a:endParaRPr>
          </a:p>
        </p:txBody>
      </p:sp>
      <p:sp>
        <p:nvSpPr>
          <p:cNvPr id="10" name="Arrow: Left 9">
            <a:extLst>
              <a:ext uri="{FF2B5EF4-FFF2-40B4-BE49-F238E27FC236}">
                <a16:creationId xmlns:a16="http://schemas.microsoft.com/office/drawing/2014/main" id="{850C1968-088E-4FBA-BCBE-A9F06E493829}"/>
              </a:ext>
            </a:extLst>
          </p:cNvPr>
          <p:cNvSpPr/>
          <p:nvPr/>
        </p:nvSpPr>
        <p:spPr>
          <a:xfrm>
            <a:off x="2849217" y="901148"/>
            <a:ext cx="1121259" cy="265043"/>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B5237401-654D-4DEC-A44F-57CE7C056145}"/>
              </a:ext>
            </a:extLst>
          </p:cNvPr>
          <p:cNvSpPr/>
          <p:nvPr/>
        </p:nvSpPr>
        <p:spPr>
          <a:xfrm flipV="1">
            <a:off x="8083826" y="4082084"/>
            <a:ext cx="1113183" cy="25137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7476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1815</Words>
  <Application>Microsoft Office PowerPoint</Application>
  <PresentationFormat>Widescreen</PresentationFormat>
  <Paragraphs>214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AdvPS6F0B</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37</cp:revision>
  <dcterms:created xsi:type="dcterms:W3CDTF">2020-03-15T18:48:25Z</dcterms:created>
  <dcterms:modified xsi:type="dcterms:W3CDTF">2020-03-17T14:08:23Z</dcterms:modified>
</cp:coreProperties>
</file>